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318" r:id="rId4"/>
    <p:sldId id="319" r:id="rId5"/>
    <p:sldId id="320" r:id="rId6"/>
    <p:sldId id="321" r:id="rId7"/>
    <p:sldId id="322" r:id="rId8"/>
    <p:sldId id="323" r:id="rId9"/>
    <p:sldId id="324" r:id="rId10"/>
    <p:sldId id="325" r:id="rId11"/>
    <p:sldId id="326" r:id="rId12"/>
    <p:sldId id="327" r:id="rId13"/>
    <p:sldId id="328" r:id="rId14"/>
    <p:sldId id="330" r:id="rId15"/>
    <p:sldId id="329" r:id="rId16"/>
    <p:sldId id="334" r:id="rId17"/>
    <p:sldId id="335" r:id="rId18"/>
    <p:sldId id="336" r:id="rId19"/>
    <p:sldId id="337" r:id="rId20"/>
    <p:sldId id="338" r:id="rId21"/>
    <p:sldId id="340" r:id="rId22"/>
    <p:sldId id="341" r:id="rId23"/>
    <p:sldId id="342" r:id="rId24"/>
    <p:sldId id="339" r:id="rId25"/>
    <p:sldId id="331" r:id="rId26"/>
    <p:sldId id="332" r:id="rId27"/>
    <p:sldId id="333" r:id="rId28"/>
    <p:sldId id="285" r:id="rId2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1" autoAdjust="0"/>
    <p:restoredTop sz="94660"/>
  </p:normalViewPr>
  <p:slideViewPr>
    <p:cSldViewPr snapToGrid="0">
      <p:cViewPr varScale="1">
        <p:scale>
          <a:sx n="70" d="100"/>
          <a:sy n="70" d="100"/>
        </p:scale>
        <p:origin x="38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95127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5588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4097506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A81719A-AAA1-4874-A847-1F3145FE6A94}" type="datetimeFigureOut">
              <a:rPr lang="ru-RU" smtClean="0"/>
              <a:t>29.03.2021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609409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A81719A-AAA1-4874-A847-1F3145FE6A94}" type="datetimeFigureOut">
              <a:rPr lang="ru-RU" smtClean="0"/>
              <a:t>29.03.2021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22861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A81719A-AAA1-4874-A847-1F3145FE6A94}" type="datetimeFigureOut">
              <a:rPr lang="ru-RU" smtClean="0"/>
              <a:t>29.03.2021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63961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A81719A-AAA1-4874-A847-1F3145FE6A94}" type="datetimeFigureOut">
              <a:rPr lang="ru-RU" smtClean="0"/>
              <a:t>29.03.2021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2144960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A81719A-AAA1-4874-A847-1F3145FE6A94}" type="datetimeFigureOut">
              <a:rPr lang="ru-RU" smtClean="0"/>
              <a:t>29.03.2021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809960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A81719A-AAA1-4874-A847-1F3145FE6A94}" type="datetimeFigureOut">
              <a:rPr lang="ru-RU" smtClean="0"/>
              <a:t>29.03.2021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58271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1823541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A81719A-AAA1-4874-A847-1F3145FE6A94}" type="datetimeFigureOut">
              <a:rPr lang="ru-RU" smtClean="0"/>
              <a:t>29.03.2021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94322A-11D5-4508-A4DC-9F1835FCCE1C}" type="slidenum">
              <a:rPr lang="ru-RU" smtClean="0"/>
              <a:t>‹#›</a:t>
            </a:fld>
            <a:endParaRPr lang="ru-RU"/>
          </a:p>
        </p:txBody>
      </p:sp>
    </p:spTree>
    <p:extLst>
      <p:ext uri="{BB962C8B-B14F-4D97-AF65-F5344CB8AC3E}">
        <p14:creationId xmlns:p14="http://schemas.microsoft.com/office/powerpoint/2010/main" val="346471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81719A-AAA1-4874-A847-1F3145FE6A94}" type="datetimeFigureOut">
              <a:rPr lang="ru-RU" smtClean="0"/>
              <a:t>29.03.2021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4322A-11D5-4508-A4DC-9F1835FCCE1C}" type="slidenum">
              <a:rPr lang="ru-RU" smtClean="0"/>
              <a:t>‹#›</a:t>
            </a:fld>
            <a:endParaRPr lang="ru-RU"/>
          </a:p>
        </p:txBody>
      </p:sp>
    </p:spTree>
    <p:extLst>
      <p:ext uri="{BB962C8B-B14F-4D97-AF65-F5344CB8AC3E}">
        <p14:creationId xmlns:p14="http://schemas.microsoft.com/office/powerpoint/2010/main" val="375387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kazneb.kz/site/catalogue/view?br=1595552"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18993" y="476672"/>
            <a:ext cx="8942784" cy="1143000"/>
          </a:xfrm>
        </p:spPr>
        <p:txBody>
          <a:bodyPr>
            <a:noAutofit/>
          </a:bodyPr>
          <a:lstStyle/>
          <a:p>
            <a:r>
              <a:rPr lang="ru-RU" sz="3733" b="1" dirty="0">
                <a:latin typeface="Arial" panose="020B0604020202020204" pitchFamily="34" charset="0"/>
                <a:cs typeface="Arial" panose="020B0604020202020204" pitchFamily="34" charset="0"/>
              </a:rPr>
              <a:t>ӘЛ-ФАРАБИ АТЫНДАҒЫ ҚАЗАҚ ҰЛТТЫҚ УНИВЕРСИТЕТІ</a:t>
            </a:r>
          </a:p>
        </p:txBody>
      </p:sp>
      <p:sp>
        <p:nvSpPr>
          <p:cNvPr id="4" name="TextBox 3"/>
          <p:cNvSpPr txBox="1"/>
          <p:nvPr/>
        </p:nvSpPr>
        <p:spPr>
          <a:xfrm>
            <a:off x="2927648" y="1780292"/>
            <a:ext cx="8640960" cy="2390141"/>
          </a:xfrm>
          <a:prstGeom prst="rect">
            <a:avLst/>
          </a:prstGeom>
          <a:solidFill>
            <a:schemeClr val="bg1"/>
          </a:solidFill>
        </p:spPr>
        <p:txBody>
          <a:bodyPr wrap="square" rtlCol="0">
            <a:spAutoFit/>
          </a:bodyPr>
          <a:lstStyle/>
          <a:p>
            <a:r>
              <a:rPr lang="ru-RU" sz="3733" b="1" dirty="0" err="1">
                <a:latin typeface="Arial" panose="020B0604020202020204" pitchFamily="34" charset="0"/>
                <a:cs typeface="Arial" panose="020B0604020202020204" pitchFamily="34" charset="0"/>
              </a:rPr>
              <a:t>Саясаттану</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және</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саяси</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технологиялар</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кафедрасы</a:t>
            </a:r>
            <a:endParaRPr lang="ru-RU" sz="3733" dirty="0">
              <a:latin typeface="Arial" panose="020B0604020202020204" pitchFamily="34" charset="0"/>
              <a:cs typeface="Arial" panose="020B0604020202020204" pitchFamily="34" charset="0"/>
            </a:endParaRPr>
          </a:p>
          <a:p>
            <a:r>
              <a:rPr lang="ru-RU" sz="3733" dirty="0">
                <a:latin typeface="Arial" panose="020B0604020202020204" pitchFamily="34" charset="0"/>
                <a:cs typeface="Arial" panose="020B0604020202020204" pitchFamily="34" charset="0"/>
              </a:rPr>
              <a:t/>
            </a:r>
            <a:br>
              <a:rPr lang="ru-RU" sz="3733" dirty="0">
                <a:latin typeface="Arial" panose="020B0604020202020204" pitchFamily="34" charset="0"/>
                <a:cs typeface="Arial" panose="020B0604020202020204" pitchFamily="34" charset="0"/>
              </a:rPr>
            </a:br>
            <a:endParaRPr lang="ru-RU" sz="3733" b="1" dirty="0">
              <a:latin typeface="Arial" panose="020B0604020202020204" pitchFamily="34" charset="0"/>
              <a:cs typeface="Arial" panose="020B0604020202020204" pitchFamily="34" charset="0"/>
            </a:endParaRPr>
          </a:p>
        </p:txBody>
      </p:sp>
      <p:sp>
        <p:nvSpPr>
          <p:cNvPr id="5" name="TextBox 4"/>
          <p:cNvSpPr txBox="1"/>
          <p:nvPr/>
        </p:nvSpPr>
        <p:spPr>
          <a:xfrm>
            <a:off x="2831638" y="3366181"/>
            <a:ext cx="8832981" cy="666786"/>
          </a:xfrm>
          <a:prstGeom prst="rect">
            <a:avLst/>
          </a:prstGeom>
          <a:noFill/>
        </p:spPr>
        <p:txBody>
          <a:bodyPr wrap="square" rtlCol="0">
            <a:spAutoFit/>
          </a:bodyPr>
          <a:lstStyle/>
          <a:p>
            <a:r>
              <a:rPr lang="ru-RU" sz="3733" b="1" dirty="0" err="1"/>
              <a:t>Саяси</a:t>
            </a:r>
            <a:r>
              <a:rPr lang="ru-RU" sz="3733" b="1" dirty="0"/>
              <a:t> </a:t>
            </a:r>
            <a:r>
              <a:rPr lang="ru-RU" sz="3733" b="1" dirty="0" err="1"/>
              <a:t>имиджелогия</a:t>
            </a:r>
            <a:endParaRPr lang="ru-RU" sz="3733" b="1" dirty="0">
              <a:latin typeface="Arial" panose="020B0604020202020204" pitchFamily="34" charset="0"/>
            </a:endParaRPr>
          </a:p>
        </p:txBody>
      </p:sp>
      <p:sp>
        <p:nvSpPr>
          <p:cNvPr id="6" name="TextBox 5"/>
          <p:cNvSpPr txBox="1"/>
          <p:nvPr/>
        </p:nvSpPr>
        <p:spPr>
          <a:xfrm>
            <a:off x="3119669" y="4599395"/>
            <a:ext cx="4320480" cy="1077218"/>
          </a:xfrm>
          <a:prstGeom prst="rect">
            <a:avLst/>
          </a:prstGeom>
          <a:noFill/>
        </p:spPr>
        <p:txBody>
          <a:bodyPr wrap="square" rtlCol="0">
            <a:spAutoFit/>
          </a:bodyPr>
          <a:lstStyle/>
          <a:p>
            <a:r>
              <a:rPr lang="ru-RU" sz="3200" b="1" dirty="0" err="1">
                <a:latin typeface="Arial" panose="020B0604020202020204" pitchFamily="34" charset="0"/>
                <a:cs typeface="Arial" panose="020B0604020202020204" pitchFamily="34" charset="0"/>
              </a:rPr>
              <a:t>Абжаппарова</a:t>
            </a:r>
            <a:r>
              <a:rPr lang="ru-RU" sz="3200" b="1" dirty="0">
                <a:latin typeface="Arial" panose="020B0604020202020204" pitchFamily="34" charset="0"/>
                <a:cs typeface="Arial" panose="020B0604020202020204" pitchFamily="34" charset="0"/>
              </a:rPr>
              <a:t> А.А.</a:t>
            </a:r>
            <a:endParaRPr lang="ru-RU" sz="3200" dirty="0">
              <a:latin typeface="Arial" panose="020B0604020202020204" pitchFamily="34" charset="0"/>
              <a:cs typeface="Arial" panose="020B0604020202020204" pitchFamily="34" charset="0"/>
            </a:endParaRPr>
          </a:p>
          <a:p>
            <a:r>
              <a:rPr lang="ru-RU" sz="3200" b="1" dirty="0" err="1">
                <a:latin typeface="Arial" panose="020B0604020202020204" pitchFamily="34" charset="0"/>
                <a:cs typeface="Arial" panose="020B0604020202020204" pitchFamily="34" charset="0"/>
              </a:rPr>
              <a:t>Аға</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оқытушы</a:t>
            </a:r>
            <a:endParaRPr lang="ru-RU" sz="3200" dirty="0">
              <a:latin typeface="Arial" panose="020B0604020202020204" pitchFamily="34" charset="0"/>
              <a:cs typeface="Arial" panose="020B0604020202020204" pitchFamily="34" charset="0"/>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4525278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1477" y="405161"/>
            <a:ext cx="10972800" cy="1143000"/>
          </a:xfrm>
        </p:spPr>
        <p:txBody>
          <a:bodyPr>
            <a:noAutofit/>
          </a:bodyPr>
          <a:lstStyle/>
          <a:p>
            <a:r>
              <a:rPr lang="ru-RU" sz="3200" b="1" dirty="0" err="1">
                <a:latin typeface="Arial" panose="020B0604020202020204" pitchFamily="34" charset="0"/>
                <a:cs typeface="Arial" panose="020B0604020202020204" pitchFamily="34" charset="0"/>
              </a:rPr>
              <a:t>Ақпараттық</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қоғам</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процестері</a:t>
            </a:r>
            <a:endParaRPr lang="ru-RU" sz="32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09600" y="1600201"/>
            <a:ext cx="11439061" cy="4997151"/>
          </a:xfrm>
        </p:spPr>
        <p:txBody>
          <a:bodyPr>
            <a:normAutofit/>
          </a:bodyPr>
          <a:lstStyle/>
          <a:p>
            <a:r>
              <a:rPr lang="ru-RU" altLang="ru-RU" sz="3733" dirty="0" err="1">
                <a:latin typeface="Arial" panose="020B0604020202020204" pitchFamily="34" charset="0"/>
                <a:cs typeface="Arial" panose="020B0604020202020204" pitchFamily="34" charset="0"/>
              </a:rPr>
              <a:t>Жаһандану</a:t>
            </a:r>
            <a:r>
              <a:rPr lang="ru-RU" altLang="ru-RU" sz="3733" dirty="0">
                <a:latin typeface="Arial" panose="020B0604020202020204" pitchFamily="34" charset="0"/>
                <a:cs typeface="Arial" panose="020B0604020202020204" pitchFamily="34" charset="0"/>
              </a:rPr>
              <a:t> - </a:t>
            </a:r>
            <a:r>
              <a:rPr lang="ru-RU" altLang="ru-RU" sz="3733" dirty="0" err="1">
                <a:latin typeface="Arial" panose="020B0604020202020204" pitchFamily="34" charset="0"/>
                <a:cs typeface="Arial" panose="020B0604020202020204" pitchFamily="34" charset="0"/>
              </a:rPr>
              <a:t>қашықтықты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қысқарту</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жылдам</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ақпарат</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алмасу</a:t>
            </a:r>
            <a:endParaRPr lang="ru-RU" altLang="ru-RU" sz="3733" dirty="0">
              <a:latin typeface="Arial" panose="020B0604020202020204" pitchFamily="34" charset="0"/>
              <a:cs typeface="Arial" panose="020B0604020202020204" pitchFamily="34" charset="0"/>
            </a:endParaRPr>
          </a:p>
          <a:p>
            <a:endParaRPr lang="ru-RU" altLang="ru-RU" sz="3733" dirty="0">
              <a:latin typeface="Arial" panose="020B0604020202020204" pitchFamily="34" charset="0"/>
              <a:cs typeface="Arial" panose="020B0604020202020204" pitchFamily="34" charset="0"/>
            </a:endParaRPr>
          </a:p>
          <a:p>
            <a:r>
              <a:rPr lang="ru-RU" altLang="ru-RU" sz="3733" dirty="0" err="1">
                <a:latin typeface="Arial" panose="020B0604020202020204" pitchFamily="34" charset="0"/>
                <a:cs typeface="Arial" panose="020B0604020202020204" pitchFamily="34" charset="0"/>
              </a:rPr>
              <a:t>Цифрландыру</a:t>
            </a:r>
            <a:r>
              <a:rPr lang="ru-RU" altLang="ru-RU" sz="3733" dirty="0">
                <a:latin typeface="Arial" panose="020B0604020202020204" pitchFamily="34" charset="0"/>
                <a:cs typeface="Arial" panose="020B0604020202020204" pitchFamily="34" charset="0"/>
              </a:rPr>
              <a:t> - </a:t>
            </a:r>
            <a:r>
              <a:rPr lang="ru-RU" altLang="ru-RU" sz="3733" dirty="0" err="1">
                <a:latin typeface="Arial" panose="020B0604020202020204" pitchFamily="34" charset="0"/>
                <a:cs typeface="Arial" panose="020B0604020202020204" pitchFamily="34" charset="0"/>
              </a:rPr>
              <a:t>ақпаратты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цифрландыру</a:t>
            </a:r>
            <a:endParaRPr lang="ru-RU" altLang="ru-RU" sz="3733" dirty="0">
              <a:latin typeface="Arial" panose="020B0604020202020204" pitchFamily="34" charset="0"/>
              <a:cs typeface="Arial" panose="020B0604020202020204" pitchFamily="34" charset="0"/>
            </a:endParaRPr>
          </a:p>
          <a:p>
            <a:endParaRPr lang="ru-RU" altLang="ru-RU" sz="3733" dirty="0">
              <a:latin typeface="Arial" panose="020B0604020202020204" pitchFamily="34" charset="0"/>
              <a:cs typeface="Arial" panose="020B0604020202020204" pitchFamily="34" charset="0"/>
            </a:endParaRPr>
          </a:p>
          <a:p>
            <a:r>
              <a:rPr lang="ru-RU" altLang="ru-RU" sz="3733" dirty="0">
                <a:latin typeface="Arial" panose="020B0604020202020204" pitchFamily="34" charset="0"/>
                <a:cs typeface="Arial" panose="020B0604020202020204" pitchFamily="34" charset="0"/>
              </a:rPr>
              <a:t>Конвергенция - </a:t>
            </a:r>
            <a:r>
              <a:rPr lang="ru-RU" altLang="ru-RU" sz="3733" dirty="0" err="1">
                <a:latin typeface="Arial" panose="020B0604020202020204" pitchFamily="34" charset="0"/>
                <a:cs typeface="Arial" panose="020B0604020202020204" pitchFamily="34" charset="0"/>
              </a:rPr>
              <a:t>бұл</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электронды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ортадағы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барлық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ақпарат</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түрлерінің</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жиынтығы</a:t>
            </a:r>
            <a:r>
              <a:rPr lang="ru-RU" altLang="ru-RU" sz="3733" dirty="0">
                <a:latin typeface="Arial" panose="020B0604020202020204" pitchFamily="34" charset="0"/>
                <a:cs typeface="Arial" panose="020B0604020202020204" pitchFamily="34" charset="0"/>
              </a:rPr>
              <a:t>.</a:t>
            </a:r>
            <a:endParaRPr lang="ru-RU" sz="3733"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9350" y="105106"/>
            <a:ext cx="1619476" cy="1465263"/>
          </a:xfrm>
          <a:prstGeom prst="rect">
            <a:avLst/>
          </a:prstGeom>
        </p:spPr>
      </p:pic>
    </p:spTree>
    <p:extLst>
      <p:ext uri="{BB962C8B-B14F-4D97-AF65-F5344CB8AC3E}">
        <p14:creationId xmlns:p14="http://schemas.microsoft.com/office/powerpoint/2010/main" val="870625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43606" y="113208"/>
            <a:ext cx="9409045" cy="1143000"/>
          </a:xfrm>
        </p:spPr>
        <p:txBody>
          <a:bodyPr>
            <a:noAutofit/>
          </a:bodyPr>
          <a:lstStyle/>
          <a:p>
            <a:pPr lvl="1" algn="ctr"/>
            <a:r>
              <a:rPr lang="ru-RU" sz="3200" b="1" dirty="0">
                <a:latin typeface="Arial" panose="020B0604020202020204" pitchFamily="34" charset="0"/>
                <a:cs typeface="Arial" panose="020B0604020202020204" pitchFamily="34" charset="0"/>
              </a:rPr>
              <a:t/>
            </a:r>
            <a:br>
              <a:rPr lang="ru-RU" sz="3200" b="1" dirty="0">
                <a:latin typeface="Arial" panose="020B0604020202020204" pitchFamily="34" charset="0"/>
                <a:cs typeface="Arial" panose="020B0604020202020204" pitchFamily="34" charset="0"/>
              </a:rPr>
            </a:br>
            <a:r>
              <a:rPr lang="ru-RU" sz="3200" b="1" dirty="0" err="1"/>
              <a:t>Бұқаралық</a:t>
            </a:r>
            <a:r>
              <a:rPr lang="ru-RU" sz="3200" b="1" dirty="0"/>
              <a:t> </a:t>
            </a:r>
            <a:r>
              <a:rPr lang="ru-RU" sz="3200" b="1" dirty="0" err="1"/>
              <a:t>ақпарат</a:t>
            </a:r>
            <a:r>
              <a:rPr lang="ru-RU" sz="3200" b="1" dirty="0"/>
              <a:t> </a:t>
            </a:r>
            <a:r>
              <a:rPr lang="ru-RU" sz="3200" b="1" dirty="0" err="1"/>
              <a:t>құралдары</a:t>
            </a:r>
            <a:r>
              <a:rPr lang="ru-RU" sz="3200" b="1" dirty="0"/>
              <a:t> «</a:t>
            </a:r>
            <a:r>
              <a:rPr lang="ru-RU" sz="3200" b="1" dirty="0" err="1"/>
              <a:t>сандық</a:t>
            </a:r>
            <a:r>
              <a:rPr lang="ru-RU" sz="3200" b="1" dirty="0"/>
              <a:t> </a:t>
            </a:r>
            <a:r>
              <a:rPr lang="ru-RU" sz="3200" b="1" dirty="0" err="1"/>
              <a:t>түрде</a:t>
            </a:r>
            <a:r>
              <a:rPr lang="ru-RU" sz="3200" b="1" dirty="0"/>
              <a:t>»</a:t>
            </a:r>
            <a:endParaRPr lang="" sz="3200" b="1" dirty="0">
              <a:latin typeface="Arial" pitchFamily="34" charset="0"/>
              <a:cs typeface="Arial" pitchFamily="34" charset="0"/>
            </a:endParaRPr>
          </a:p>
        </p:txBody>
      </p:sp>
      <p:sp>
        <p:nvSpPr>
          <p:cNvPr id="3" name="Объект 2"/>
          <p:cNvSpPr>
            <a:spLocks noGrp="1"/>
          </p:cNvSpPr>
          <p:nvPr>
            <p:ph idx="1"/>
          </p:nvPr>
        </p:nvSpPr>
        <p:spPr>
          <a:xfrm>
            <a:off x="431372" y="1700809"/>
            <a:ext cx="11293281" cy="4805129"/>
          </a:xfrm>
        </p:spPr>
        <p:txBody>
          <a:bodyPr>
            <a:normAutofit fontScale="92500" lnSpcReduction="20000"/>
          </a:bodyPr>
          <a:lstStyle/>
          <a:p>
            <a:r>
              <a:rPr lang="ru-RU" altLang="ru-RU" sz="3733" dirty="0" err="1">
                <a:latin typeface="Arial" panose="020B0604020202020204" pitchFamily="34" charset="0"/>
                <a:cs typeface="Arial" panose="020B0604020202020204" pitchFamily="34" charset="0"/>
              </a:rPr>
              <a:t>Газеттер</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компьютерде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теріліп</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электронды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нұсқалары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Интернетте</a:t>
            </a:r>
            <a:r>
              <a:rPr lang="ru-RU" altLang="ru-RU" sz="3733" dirty="0">
                <a:latin typeface="Arial" panose="020B0604020202020204" pitchFamily="34" charset="0"/>
                <a:cs typeface="Arial" panose="020B0604020202020204" pitchFamily="34" charset="0"/>
              </a:rPr>
              <a:t> бар.</a:t>
            </a:r>
          </a:p>
          <a:p>
            <a:r>
              <a:rPr lang="ru-RU" altLang="ru-RU" sz="3733" dirty="0" err="1">
                <a:latin typeface="Arial" panose="020B0604020202020204" pitchFamily="34" charset="0"/>
                <a:cs typeface="Arial" panose="020B0604020202020204" pitchFamily="34" charset="0"/>
              </a:rPr>
              <a:t>Сандық</a:t>
            </a:r>
            <a:r>
              <a:rPr lang="ru-RU" altLang="ru-RU" sz="3733" dirty="0">
                <a:latin typeface="Arial" panose="020B0604020202020204" pitchFamily="34" charset="0"/>
                <a:cs typeface="Arial" panose="020B0604020202020204" pitchFamily="34" charset="0"/>
              </a:rPr>
              <a:t> радио </a:t>
            </a:r>
            <a:r>
              <a:rPr lang="ru-RU" altLang="ru-RU" sz="3733" dirty="0" err="1">
                <a:latin typeface="Arial" panose="020B0604020202020204" pitchFamily="34" charset="0"/>
                <a:cs typeface="Arial" panose="020B0604020202020204" pitchFamily="34" charset="0"/>
              </a:rPr>
              <a:t>жиіліктер</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санын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көбейтуге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мүмкіндік</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береді</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және</a:t>
            </a:r>
            <a:r>
              <a:rPr lang="ru-RU" altLang="ru-RU" sz="3733" dirty="0">
                <a:latin typeface="Arial" panose="020B0604020202020204" pitchFamily="34" charset="0"/>
                <a:cs typeface="Arial" panose="020B0604020202020204" pitchFamily="34" charset="0"/>
              </a:rPr>
              <a:t> оны Интернет </a:t>
            </a:r>
            <a:r>
              <a:rPr lang="ru-RU" altLang="ru-RU" sz="3733" dirty="0" err="1">
                <a:latin typeface="Arial" panose="020B0604020202020204" pitchFamily="34" charset="0"/>
                <a:cs typeface="Arial" panose="020B0604020202020204" pitchFamily="34" charset="0"/>
              </a:rPr>
              <a:t>байланысы</a:t>
            </a:r>
            <a:r>
              <a:rPr lang="ru-RU" altLang="ru-RU" sz="3733" dirty="0">
                <a:latin typeface="Arial" panose="020B0604020202020204" pitchFamily="34" charset="0"/>
                <a:cs typeface="Arial" panose="020B0604020202020204" pitchFamily="34" charset="0"/>
              </a:rPr>
              <a:t> бар компьютер </a:t>
            </a:r>
            <a:r>
              <a:rPr lang="ru-RU" altLang="ru-RU" sz="3733" dirty="0" err="1">
                <a:latin typeface="Arial" panose="020B0604020202020204" pitchFamily="34" charset="0"/>
                <a:cs typeface="Arial" panose="020B0604020202020204" pitchFamily="34" charset="0"/>
              </a:rPr>
              <a:t>арқылы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тыңдауға</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болады</a:t>
            </a:r>
            <a:r>
              <a:rPr lang="ru-RU" altLang="ru-RU" sz="3733" dirty="0">
                <a:latin typeface="Arial" panose="020B0604020202020204" pitchFamily="34" charset="0"/>
                <a:cs typeface="Arial" panose="020B0604020202020204" pitchFamily="34" charset="0"/>
              </a:rPr>
              <a:t>.</a:t>
            </a:r>
          </a:p>
          <a:p>
            <a:r>
              <a:rPr lang="ru-RU" altLang="ru-RU" sz="3733" dirty="0" err="1">
                <a:latin typeface="Arial" panose="020B0604020202020204" pitchFamily="34" charset="0"/>
                <a:cs typeface="Arial" panose="020B0604020202020204" pitchFamily="34" charset="0"/>
              </a:rPr>
              <a:t>Теледидар</a:t>
            </a:r>
            <a:r>
              <a:rPr lang="ru-RU" altLang="ru-RU" sz="3733" dirty="0">
                <a:latin typeface="Arial" panose="020B0604020202020204" pitchFamily="34" charset="0"/>
                <a:cs typeface="Arial" panose="020B0604020202020204" pitchFamily="34" charset="0"/>
              </a:rPr>
              <a:t> да </a:t>
            </a:r>
            <a:r>
              <a:rPr lang="ru-RU" altLang="ru-RU" sz="3733" dirty="0" err="1">
                <a:latin typeface="Arial" panose="020B0604020202020204" pitchFamily="34" charset="0"/>
                <a:cs typeface="Arial" panose="020B0604020202020204" pitchFamily="34" charset="0"/>
              </a:rPr>
              <a:t>сандық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жүйеге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көшуде</a:t>
            </a:r>
            <a:r>
              <a:rPr lang="ru-RU" altLang="ru-RU" sz="3733" dirty="0">
                <a:latin typeface="Arial" panose="020B0604020202020204" pitchFamily="34" charset="0"/>
                <a:cs typeface="Arial" panose="020B0604020202020204" pitchFamily="34" charset="0"/>
              </a:rPr>
              <a:t>.</a:t>
            </a:r>
          </a:p>
          <a:p>
            <a:r>
              <a:rPr lang="ru-RU" altLang="ru-RU" sz="3733" dirty="0" err="1">
                <a:latin typeface="Arial" panose="020B0604020202020204" pitchFamily="34" charset="0"/>
                <a:cs typeface="Arial" panose="020B0604020202020204" pitchFamily="34" charset="0"/>
              </a:rPr>
              <a:t>Цифрландыру</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процесі</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барлық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дәстүрлі</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бұқаралық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ақпарат</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құралдарына</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қол</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жетімділікті</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жеңілдететін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және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жеңілдететін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барлық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бұқаралық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ақпарат</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құралдарын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біршама</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біріктіретін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және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біріктіретін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өте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маңызды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нүктеге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айналуда</a:t>
            </a:r>
            <a:r>
              <a:rPr lang="ru-RU" altLang="ru-RU" sz="3733" dirty="0">
                <a:latin typeface="Arial" panose="020B0604020202020204" pitchFamily="34" charset="0"/>
                <a:cs typeface="Arial" panose="020B0604020202020204" pitchFamily="34" charset="0"/>
              </a:rPr>
              <a:t>.</a:t>
            </a:r>
            <a:endParaRPr lang="en-US" sz="2133" dirty="0">
              <a:latin typeface="Arial" pitchFamily="34" charset="0"/>
              <a:cs typeface="Arial" pitchFamily="34" charset="0"/>
            </a:endParaRPr>
          </a:p>
          <a:p>
            <a:pPr marL="0" indent="0">
              <a:buNone/>
            </a:pPr>
            <a:endParaRPr lang="en-US" sz="2133" dirty="0">
              <a:latin typeface="Arial" pitchFamily="34" charset="0"/>
              <a:cs typeface="Arial"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3339" y="113209"/>
            <a:ext cx="1619476" cy="1465263"/>
          </a:xfrm>
          <a:prstGeom prst="rect">
            <a:avLst/>
          </a:prstGeom>
        </p:spPr>
      </p:pic>
      <p:sp>
        <p:nvSpPr>
          <p:cNvPr id="5" name="Прямоугольник 4"/>
          <p:cNvSpPr/>
          <p:nvPr/>
        </p:nvSpPr>
        <p:spPr>
          <a:xfrm>
            <a:off x="3668476" y="3244334"/>
            <a:ext cx="4855047" cy="369332"/>
          </a:xfrm>
          <a:prstGeom prst="rect">
            <a:avLst/>
          </a:prstGeom>
        </p:spPr>
        <p:txBody>
          <a:bodyPr wrap="none">
            <a:spAutoFit/>
          </a:bodyPr>
          <a:lstStyle/>
          <a:p>
            <a:r>
              <a:rPr lang="kk-KZ" spc="-15" dirty="0">
                <a:latin typeface="Times New Roman" panose="02020603050405020304" pitchFamily="18" charset="0"/>
                <a:ea typeface="Times New Roman" panose="02020603050405020304" pitchFamily="18" charset="0"/>
              </a:rPr>
              <a:t>БАҚ мен </a:t>
            </a:r>
            <a:r>
              <a:rPr lang="kk-KZ" spc="-20" dirty="0">
                <a:latin typeface="Times New Roman" panose="02020603050405020304" pitchFamily="18" charset="0"/>
                <a:ea typeface="Times New Roman" panose="02020603050405020304" pitchFamily="18" charset="0"/>
              </a:rPr>
              <a:t>аудитория арасындағы қарым-қатынас </a:t>
            </a:r>
            <a:endParaRPr lang="ru-RU" dirty="0"/>
          </a:p>
        </p:txBody>
      </p:sp>
    </p:spTree>
    <p:extLst>
      <p:ext uri="{BB962C8B-B14F-4D97-AF65-F5344CB8AC3E}">
        <p14:creationId xmlns:p14="http://schemas.microsoft.com/office/powerpoint/2010/main" val="167484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БАҚ мен аудитория арасындағы қарым-қатынас </a:t>
            </a:r>
            <a:endParaRPr lang="ru-RU" b="1" dirty="0"/>
          </a:p>
        </p:txBody>
      </p:sp>
      <p:sp>
        <p:nvSpPr>
          <p:cNvPr id="3" name="Объект 2"/>
          <p:cNvSpPr>
            <a:spLocks noGrp="1"/>
          </p:cNvSpPr>
          <p:nvPr>
            <p:ph idx="1"/>
          </p:nvPr>
        </p:nvSpPr>
        <p:spPr/>
        <p:txBody>
          <a:bodyPr>
            <a:normAutofit fontScale="92500"/>
          </a:bodyPr>
          <a:lstStyle/>
          <a:p>
            <a:r>
              <a:rPr lang="kk-KZ" dirty="0"/>
              <a:t>БАҚ мен аудитория арасындағы қарым-қатынас бірнеше </a:t>
            </a:r>
            <a:r>
              <a:rPr lang="kk-KZ" dirty="0" smtClean="0"/>
              <a:t>деңгейлермен </a:t>
            </a:r>
            <a:r>
              <a:rPr lang="kk-KZ" dirty="0"/>
              <a:t>құрылуы мүмкін</a:t>
            </a:r>
            <a:r>
              <a:rPr lang="kk-KZ" dirty="0" smtClean="0"/>
              <a:t>.</a:t>
            </a:r>
          </a:p>
          <a:p>
            <a:pPr marL="514350" indent="-514350">
              <a:buAutoNum type="arabicPeriod"/>
            </a:pPr>
            <a:r>
              <a:rPr lang="ru-RU" dirty="0" smtClean="0"/>
              <a:t>Т</a:t>
            </a:r>
            <a:r>
              <a:rPr lang="kk-KZ" dirty="0" smtClean="0"/>
              <a:t>ұлғалық</a:t>
            </a:r>
            <a:r>
              <a:rPr lang="kk-KZ" dirty="0"/>
              <a:t>. Маңызды ақпараттың барлық арналары, ұйымдар мен құрылымдар арасындағы барлық өзара </a:t>
            </a:r>
            <a:r>
              <a:rPr lang="kk-KZ" dirty="0" smtClean="0"/>
              <a:t>қатынастар</a:t>
            </a:r>
            <a:r>
              <a:rPr lang="kk-KZ" dirty="0"/>
              <a:t>тұлғалық байланыстарда құрылады. Бұл басқаша сөзбен айтқанда, азаматтық жəне жекеменшік секторының конвергенциясы. </a:t>
            </a:r>
            <a:r>
              <a:rPr lang="kk-KZ" dirty="0" smtClean="0"/>
              <a:t>Дегенмен</a:t>
            </a:r>
            <a:r>
              <a:rPr lang="kk-KZ" dirty="0"/>
              <a:t>, бұл келісімді əріптестіктің болуына кепілдік бермейді. </a:t>
            </a:r>
            <a:endParaRPr lang="kk-KZ" dirty="0" smtClean="0"/>
          </a:p>
          <a:p>
            <a:pPr marL="514350" indent="-514350">
              <a:buAutoNum type="arabicPeriod"/>
            </a:pPr>
            <a:r>
              <a:rPr lang="kk-KZ" dirty="0" smtClean="0"/>
              <a:t>Ақпараттық</a:t>
            </a:r>
            <a:r>
              <a:rPr lang="kk-KZ" dirty="0"/>
              <a:t>. Бір жағынан, бұл ұйым жайлы сенімді ақпараттың расталуы. Екінші жағынан, ұйымның өзімен ұсынылатын үшінші субъектілер жайлы ақпараттың деңгейі (сенімділік, нақтылық, толыққандылық). </a:t>
            </a:r>
            <a:endParaRPr lang="kk-KZ" dirty="0" smtClean="0"/>
          </a:p>
          <a:p>
            <a:endParaRPr lang="ru-RU" dirty="0"/>
          </a:p>
          <a:p>
            <a:endParaRPr lang="ru-RU" dirty="0"/>
          </a:p>
        </p:txBody>
      </p:sp>
    </p:spTree>
    <p:extLst>
      <p:ext uri="{BB962C8B-B14F-4D97-AF65-F5344CB8AC3E}">
        <p14:creationId xmlns:p14="http://schemas.microsoft.com/office/powerpoint/2010/main" val="1774921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БАҚ мен аудитория арасындағы қарым-қатынас </a:t>
            </a:r>
            <a:endParaRPr lang="ru-RU" dirty="0"/>
          </a:p>
        </p:txBody>
      </p:sp>
      <p:sp>
        <p:nvSpPr>
          <p:cNvPr id="3" name="Объект 2"/>
          <p:cNvSpPr>
            <a:spLocks noGrp="1"/>
          </p:cNvSpPr>
          <p:nvPr>
            <p:ph idx="1"/>
          </p:nvPr>
        </p:nvSpPr>
        <p:spPr/>
        <p:txBody>
          <a:bodyPr/>
          <a:lstStyle/>
          <a:p>
            <a:pPr marL="514350" indent="-514350">
              <a:buAutoNum type="arabicPeriod"/>
            </a:pPr>
            <a:r>
              <a:rPr lang="kk-KZ" dirty="0"/>
              <a:t>Қоғамдық сенімнің деңгейі деп атауға болады. Яғни, ұйым қоғамның барлық салаларында абсолютті болмаса да, позитивті атаққа </a:t>
            </a:r>
            <a:r>
              <a:rPr lang="kk-KZ" dirty="0" smtClean="0"/>
              <a:t>иеленеді</a:t>
            </a:r>
            <a:r>
              <a:rPr lang="kk-KZ" dirty="0"/>
              <a:t>. Бұл деңгейде ол жөнінде қосымша минималды ақпарат қажет етіледі, ол əдетте, бəсекелес адамдардың негативті сөйлеу- лерін тексеруге бағытталады.</a:t>
            </a:r>
          </a:p>
          <a:p>
            <a:pPr marL="514350" indent="-514350">
              <a:buFont typeface="Arial" panose="020B0604020202020204" pitchFamily="34" charset="0"/>
              <a:buAutoNum type="arabicPeriod"/>
            </a:pPr>
            <a:r>
              <a:rPr lang="kk-KZ" dirty="0"/>
              <a:t>Бұл мойындау деңгейі. Бұл адамдардың осы ұйымның жəне сонда істейтін адамдардың ешқашан алдамағанын жəне олардың əрекеттері декларацияларға сай келетінін білетін жағдайы. Мұндай идеалды абыройлылық </a:t>
            </a:r>
            <a:r>
              <a:rPr lang="kk-KZ" dirty="0" smtClean="0"/>
              <a:t>қоғамның </a:t>
            </a:r>
            <a:r>
              <a:rPr lang="kk-KZ" dirty="0"/>
              <a:t>барлық салаларымен белсенді жəне ашық жұмыс істеуіне негізделеді.</a:t>
            </a:r>
            <a:endParaRPr lang="ru-RU" dirty="0"/>
          </a:p>
          <a:p>
            <a:endParaRPr lang="ru-RU" dirty="0"/>
          </a:p>
        </p:txBody>
      </p:sp>
    </p:spTree>
    <p:extLst>
      <p:ext uri="{BB962C8B-B14F-4D97-AF65-F5344CB8AC3E}">
        <p14:creationId xmlns:p14="http://schemas.microsoft.com/office/powerpoint/2010/main" val="693552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97931"/>
          </a:xfrm>
        </p:spPr>
        <p:txBody>
          <a:bodyPr>
            <a:normAutofit fontScale="90000"/>
          </a:bodyPr>
          <a:lstStyle/>
          <a:p>
            <a:pPr algn="ctr"/>
            <a:r>
              <a:rPr lang="kk-KZ" dirty="0"/>
              <a:t>БАҚ-та кез келген PR компания драматикалық көрініс қағида- лары бойынша дамып отырады. Оған басты кейіпкер (протагонист) жəне жауыз кейіпкер (антагонист) қатысып, кейіпкердің əрдайым басынан кешіретін оқиғалары мен қиындықтары болады. Сайлау алды компания да көрініс, спектакль тəріздес.</a:t>
            </a:r>
            <a:r>
              <a:rPr lang="ru-RU" dirty="0"/>
              <a:t/>
            </a:r>
            <a:br>
              <a:rPr lang="ru-RU" dirty="0"/>
            </a:br>
            <a:r>
              <a:rPr lang="kk-KZ" dirty="0"/>
              <a:t>Жағдайдың немесе мифологиялық белгілердің бейсаналық </a:t>
            </a:r>
            <a:r>
              <a:rPr lang="kk-KZ" dirty="0" smtClean="0"/>
              <a:t>жəне </a:t>
            </a:r>
            <a:r>
              <a:rPr lang="kk-KZ" dirty="0"/>
              <a:t>жекелей алғанда – массалық санаға мінез-құлқын көрсете алады</a:t>
            </a:r>
            <a:endParaRPr lang="ru-RU" dirty="0"/>
          </a:p>
        </p:txBody>
      </p:sp>
    </p:spTree>
    <p:extLst>
      <p:ext uri="{BB962C8B-B14F-4D97-AF65-F5344CB8AC3E}">
        <p14:creationId xmlns:p14="http://schemas.microsoft.com/office/powerpoint/2010/main" val="2787109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Қамқор.</a:t>
            </a:r>
            <a:endParaRPr lang="ru-RU" b="1" dirty="0"/>
          </a:p>
        </p:txBody>
      </p:sp>
      <p:sp>
        <p:nvSpPr>
          <p:cNvPr id="3" name="Объект 2"/>
          <p:cNvSpPr>
            <a:spLocks noGrp="1"/>
          </p:cNvSpPr>
          <p:nvPr>
            <p:ph idx="1"/>
          </p:nvPr>
        </p:nvSpPr>
        <p:spPr/>
        <p:txBody>
          <a:bodyPr>
            <a:normAutofit/>
          </a:bodyPr>
          <a:lstStyle/>
          <a:p>
            <a:r>
              <a:rPr lang="kk-KZ" sz="4000" dirty="0" smtClean="0"/>
              <a:t>Кедейшіліктен </a:t>
            </a:r>
            <a:r>
              <a:rPr lang="kk-KZ" sz="4000" dirty="0"/>
              <a:t>қорғайтын, жастарды əсерден қорғай- тын, кəсіпкерлерді құлдыраудан қорғайтын жақсы қорғаушы.</a:t>
            </a:r>
            <a:endParaRPr lang="ru-RU" sz="4000" dirty="0"/>
          </a:p>
          <a:p>
            <a:r>
              <a:rPr lang="kk-KZ" sz="4000" dirty="0"/>
              <a:t>Барлығы адамдар жақсы өмір сүреді, жалақыны көтерміз, соғысты тоқтатамыз деп уəде берді.</a:t>
            </a:r>
            <a:endParaRPr lang="ru-RU" sz="4000" dirty="0"/>
          </a:p>
          <a:p>
            <a:endParaRPr lang="ru-RU" sz="4000" dirty="0"/>
          </a:p>
        </p:txBody>
      </p:sp>
    </p:spTree>
    <p:extLst>
      <p:ext uri="{BB962C8B-B14F-4D97-AF65-F5344CB8AC3E}">
        <p14:creationId xmlns:p14="http://schemas.microsoft.com/office/powerpoint/2010/main" val="4989204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Қожа немесе Мырза. </a:t>
            </a:r>
            <a:endParaRPr lang="ru-RU" b="1" dirty="0"/>
          </a:p>
        </p:txBody>
      </p:sp>
      <p:sp>
        <p:nvSpPr>
          <p:cNvPr id="3" name="Объект 2"/>
          <p:cNvSpPr>
            <a:spLocks noGrp="1"/>
          </p:cNvSpPr>
          <p:nvPr>
            <p:ph idx="1"/>
          </p:nvPr>
        </p:nvSpPr>
        <p:spPr/>
        <p:txBody>
          <a:bodyPr>
            <a:normAutofit/>
          </a:bodyPr>
          <a:lstStyle/>
          <a:p>
            <a:r>
              <a:rPr lang="kk-KZ" sz="5400" dirty="0" smtClean="0"/>
              <a:t>Ол </a:t>
            </a:r>
            <a:r>
              <a:rPr lang="kk-KZ" sz="5400" dirty="0"/>
              <a:t>қатал жəне өздерінің бюрократтармен, жемқорлармен, қылмыскерлермен жəне басқа да жаулармен </a:t>
            </a:r>
            <a:r>
              <a:rPr lang="kk-KZ" sz="5400" dirty="0" smtClean="0"/>
              <a:t>күресетіндігін </a:t>
            </a:r>
            <a:r>
              <a:rPr lang="kk-KZ" sz="5400" dirty="0"/>
              <a:t>айтады.</a:t>
            </a:r>
            <a:endParaRPr lang="ru-RU" sz="5400" dirty="0"/>
          </a:p>
        </p:txBody>
      </p:sp>
    </p:spTree>
    <p:extLst>
      <p:ext uri="{BB962C8B-B14F-4D97-AF65-F5344CB8AC3E}">
        <p14:creationId xmlns:p14="http://schemas.microsoft.com/office/powerpoint/2010/main" val="10134123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6000" b="1" dirty="0"/>
              <a:t>Авторитет.</a:t>
            </a:r>
            <a:endParaRPr lang="ru-RU" sz="6000" b="1" dirty="0"/>
          </a:p>
        </p:txBody>
      </p:sp>
      <p:sp>
        <p:nvSpPr>
          <p:cNvPr id="3" name="Объект 2"/>
          <p:cNvSpPr>
            <a:spLocks noGrp="1"/>
          </p:cNvSpPr>
          <p:nvPr>
            <p:ph idx="1"/>
          </p:nvPr>
        </p:nvSpPr>
        <p:spPr>
          <a:xfrm>
            <a:off x="902208" y="1551305"/>
            <a:ext cx="10515600" cy="4351338"/>
          </a:xfrm>
        </p:spPr>
        <p:txBody>
          <a:bodyPr>
            <a:normAutofit/>
          </a:bodyPr>
          <a:lstStyle/>
          <a:p>
            <a:r>
              <a:rPr lang="kk-KZ" sz="6000" dirty="0" smtClean="0"/>
              <a:t>Өз </a:t>
            </a:r>
            <a:r>
              <a:rPr lang="kk-KZ" sz="6000" dirty="0"/>
              <a:t>ісінің білгірі, оны тыңдауға болады, алайда Қожа секілді қатал жəне Қамқор секілді барлық күшке ие.</a:t>
            </a:r>
            <a:endParaRPr lang="ru-RU" sz="6000" dirty="0"/>
          </a:p>
          <a:p>
            <a:endParaRPr lang="ru-RU" sz="6000" dirty="0"/>
          </a:p>
        </p:txBody>
      </p:sp>
    </p:spTree>
    <p:extLst>
      <p:ext uri="{BB962C8B-B14F-4D97-AF65-F5344CB8AC3E}">
        <p14:creationId xmlns:p14="http://schemas.microsoft.com/office/powerpoint/2010/main" val="13477167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a:t>Виртуоз немесе Ловкач. </a:t>
            </a:r>
            <a:endParaRPr lang="ru-RU" b="1" dirty="0"/>
          </a:p>
        </p:txBody>
      </p:sp>
      <p:sp>
        <p:nvSpPr>
          <p:cNvPr id="3" name="Объект 2"/>
          <p:cNvSpPr>
            <a:spLocks noGrp="1"/>
          </p:cNvSpPr>
          <p:nvPr>
            <p:ph idx="1"/>
          </p:nvPr>
        </p:nvSpPr>
        <p:spPr/>
        <p:txBody>
          <a:bodyPr>
            <a:noAutofit/>
          </a:bodyPr>
          <a:lstStyle/>
          <a:p>
            <a:r>
              <a:rPr lang="kk-KZ" sz="4000" dirty="0" smtClean="0"/>
              <a:t>Осы </a:t>
            </a:r>
            <a:r>
              <a:rPr lang="kk-KZ" sz="4000" dirty="0"/>
              <a:t>рөлде бола отырып, мүмкін еместі жасай алады. Ол көрермендерді өзіне қарата алады. Оның ерек- шелігі сайлаушыларға саяси шынайылығын көрсетуге тырысады, тіпті оның ойлауына да байланысты еместігін көрсетеді.</a:t>
            </a:r>
            <a:endParaRPr lang="ru-RU" sz="4000" dirty="0"/>
          </a:p>
          <a:p>
            <a:r>
              <a:rPr lang="kk-KZ" sz="4000" dirty="0"/>
              <a:t/>
            </a:r>
            <a:br>
              <a:rPr lang="kk-KZ" sz="4000" dirty="0"/>
            </a:br>
            <a:endParaRPr lang="ru-RU" sz="4000" dirty="0"/>
          </a:p>
        </p:txBody>
      </p:sp>
    </p:spTree>
    <p:extLst>
      <p:ext uri="{BB962C8B-B14F-4D97-AF65-F5344CB8AC3E}">
        <p14:creationId xmlns:p14="http://schemas.microsoft.com/office/powerpoint/2010/main" val="1207389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4800" b="1" dirty="0"/>
              <a:t>Жын.</a:t>
            </a:r>
            <a:endParaRPr lang="ru-RU" sz="4800" b="1" dirty="0"/>
          </a:p>
        </p:txBody>
      </p:sp>
      <p:sp>
        <p:nvSpPr>
          <p:cNvPr id="3" name="Объект 2"/>
          <p:cNvSpPr>
            <a:spLocks noGrp="1"/>
          </p:cNvSpPr>
          <p:nvPr>
            <p:ph idx="1"/>
          </p:nvPr>
        </p:nvSpPr>
        <p:spPr/>
        <p:txBody>
          <a:bodyPr>
            <a:normAutofit/>
          </a:bodyPr>
          <a:lstStyle/>
          <a:p>
            <a:pPr algn="ctr"/>
            <a:r>
              <a:rPr lang="kk-KZ" sz="4800" dirty="0" smtClean="0"/>
              <a:t>Ол </a:t>
            </a:r>
            <a:r>
              <a:rPr lang="kk-KZ" sz="4800" dirty="0"/>
              <a:t>жамандықтың көрінісі. Осындай имидж əсіресе қам- қоршы бəсекелестікке көрсетеді.</a:t>
            </a:r>
            <a:endParaRPr lang="ru-RU" sz="4800" dirty="0"/>
          </a:p>
          <a:p>
            <a:pPr algn="ctr"/>
            <a:endParaRPr lang="ru-RU" sz="4800" dirty="0"/>
          </a:p>
        </p:txBody>
      </p:sp>
    </p:spTree>
    <p:extLst>
      <p:ext uri="{BB962C8B-B14F-4D97-AF65-F5344CB8AC3E}">
        <p14:creationId xmlns:p14="http://schemas.microsoft.com/office/powerpoint/2010/main" val="863123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35627" y="2204864"/>
            <a:ext cx="8832981" cy="769441"/>
          </a:xfrm>
          <a:prstGeom prst="rect">
            <a:avLst/>
          </a:prstGeom>
          <a:noFill/>
        </p:spPr>
        <p:txBody>
          <a:bodyPr wrap="square" rtlCol="0">
            <a:spAutoFit/>
          </a:bodyPr>
          <a:lstStyle/>
          <a:p>
            <a:r>
              <a:rPr lang="ru-RU" sz="4400" b="1" dirty="0" err="1">
                <a:latin typeface="Arial" panose="020B0604020202020204" pitchFamily="34" charset="0"/>
                <a:cs typeface="Arial" panose="020B0604020202020204" pitchFamily="34" charset="0"/>
              </a:rPr>
              <a:t>Саяси</a:t>
            </a:r>
            <a:r>
              <a:rPr lang="ru-RU" sz="4400" b="1" dirty="0">
                <a:latin typeface="Arial" panose="020B0604020202020204" pitchFamily="34" charset="0"/>
                <a:cs typeface="Arial" panose="020B0604020202020204" pitchFamily="34" charset="0"/>
              </a:rPr>
              <a:t> </a:t>
            </a:r>
            <a:r>
              <a:rPr lang="ru-RU" sz="4400" b="1" dirty="0" err="1">
                <a:latin typeface="Arial" panose="020B0604020202020204" pitchFamily="34" charset="0"/>
                <a:cs typeface="Arial" panose="020B0604020202020204" pitchFamily="34" charset="0"/>
              </a:rPr>
              <a:t>имиджелогия</a:t>
            </a:r>
            <a:endParaRPr lang="ru-RU" sz="4400" b="1" dirty="0">
              <a:latin typeface="Arial" panose="020B0604020202020204" pitchFamily="34" charset="0"/>
              <a:cs typeface="Arial" panose="020B0604020202020204" pitchFamily="34" charset="0"/>
            </a:endParaRPr>
          </a:p>
        </p:txBody>
      </p:sp>
      <p:sp>
        <p:nvSpPr>
          <p:cNvPr id="6" name="TextBox 5"/>
          <p:cNvSpPr txBox="1"/>
          <p:nvPr/>
        </p:nvSpPr>
        <p:spPr>
          <a:xfrm>
            <a:off x="1001236" y="3552955"/>
            <a:ext cx="9601067" cy="2226315"/>
          </a:xfrm>
          <a:prstGeom prst="rect">
            <a:avLst/>
          </a:prstGeom>
          <a:noFill/>
        </p:spPr>
        <p:txBody>
          <a:bodyPr wrap="square" rtlCol="0">
            <a:spAutoFit/>
          </a:bodyPr>
          <a:lstStyle/>
          <a:p>
            <a:r>
              <a:rPr lang="ru-RU" sz="4267" b="1" dirty="0" err="1">
                <a:latin typeface="Arial" panose="020B0604020202020204" pitchFamily="34" charset="0"/>
                <a:cs typeface="Arial" panose="020B0604020202020204" pitchFamily="34" charset="0"/>
              </a:rPr>
              <a:t>Дәріс</a:t>
            </a:r>
            <a:r>
              <a:rPr lang="ru-RU" sz="4267" b="1" dirty="0">
                <a:latin typeface="Arial" panose="020B0604020202020204" pitchFamily="34" charset="0"/>
                <a:cs typeface="Arial" panose="020B0604020202020204" pitchFamily="34" charset="0"/>
              </a:rPr>
              <a:t> </a:t>
            </a:r>
            <a:r>
              <a:rPr lang="ru-RU" sz="4267" b="1" dirty="0" smtClean="0">
                <a:latin typeface="Arial" panose="020B0604020202020204" pitchFamily="34" charset="0"/>
                <a:cs typeface="Arial" panose="020B0604020202020204" pitchFamily="34" charset="0"/>
              </a:rPr>
              <a:t>10</a:t>
            </a:r>
            <a:endParaRPr lang="ru-RU" sz="4267" b="1" dirty="0" smtClean="0">
              <a:latin typeface="Arial" panose="020B0604020202020204" pitchFamily="34" charset="0"/>
              <a:cs typeface="Arial" panose="020B0604020202020204" pitchFamily="34" charset="0"/>
            </a:endParaRPr>
          </a:p>
          <a:p>
            <a:r>
              <a:rPr lang="kk-KZ" sz="4800" b="1" dirty="0"/>
              <a:t>Саяси имиджді қалыптастырудағы БАҚ-тың рөлі</a:t>
            </a:r>
            <a:endParaRPr lang="ru-RU" sz="4800" b="1" dirty="0">
              <a:latin typeface="Arial" panose="020B0604020202020204" pitchFamily="34" charset="0"/>
              <a:cs typeface="Arial" panose="020B0604020202020204" pitchFamily="34"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8400146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4192" y="127381"/>
            <a:ext cx="10515600" cy="1325563"/>
          </a:xfrm>
        </p:spPr>
        <p:txBody>
          <a:bodyPr>
            <a:normAutofit fontScale="90000"/>
          </a:bodyPr>
          <a:lstStyle/>
          <a:p>
            <a:pPr algn="ctr"/>
            <a:r>
              <a:rPr lang="kk-KZ" b="1" dirty="0"/>
              <a:t>Барлық мүмкін болған саяси мифтің сюжеттері негізгі төрт тақырыпты көрсете алады: </a:t>
            </a:r>
            <a:endParaRPr lang="ru-RU" b="1" dirty="0"/>
          </a:p>
        </p:txBody>
      </p:sp>
      <p:sp>
        <p:nvSpPr>
          <p:cNvPr id="3" name="Объект 2"/>
          <p:cNvSpPr>
            <a:spLocks noGrp="1"/>
          </p:cNvSpPr>
          <p:nvPr>
            <p:ph idx="1"/>
          </p:nvPr>
        </p:nvSpPr>
        <p:spPr>
          <a:xfrm>
            <a:off x="441960" y="1452944"/>
            <a:ext cx="11750040" cy="4351338"/>
          </a:xfrm>
        </p:spPr>
        <p:txBody>
          <a:bodyPr>
            <a:noAutofit/>
          </a:bodyPr>
          <a:lstStyle/>
          <a:p>
            <a:pPr lvl="0"/>
            <a:r>
              <a:rPr lang="kk-KZ" sz="2400" dirty="0"/>
              <a:t>Төңкеріс жайлы миф негативті түрде құпия іс-əрекеттің қараңғылық күшінің нəтижесі ретінде көрінеді.</a:t>
            </a:r>
            <a:endParaRPr lang="ru-RU" sz="2400" dirty="0"/>
          </a:p>
          <a:p>
            <a:pPr lvl="0"/>
            <a:r>
              <a:rPr lang="kk-KZ" sz="2400" dirty="0"/>
              <a:t>Алтын ғасыр туралы миф бұрынғы болған дəуірге қайта оралуды атайды. Онда махаббат, теңдік, бауырмалдық, əлем қарапайым жəне түсінікті болған немесе болашаққа шақырады, ол алдыңғы уақытты «тарихи алғышарт» ретінде қарастырды жəне ондағы болашақ идеалдылықты көрсету мақсатында ақталады.</a:t>
            </a:r>
            <a:endParaRPr lang="ru-RU" sz="2400" dirty="0"/>
          </a:p>
          <a:p>
            <a:pPr lvl="0"/>
            <a:r>
              <a:rPr lang="kk-KZ" sz="2400" dirty="0"/>
              <a:t>Құтқарушы қаһарман жайлы миф арнайы рөлдерді харизма- тикалық белгілер арқылы көрсетеді. Ондағы қаһарманның арнайы дарыны болуы шарт, ол жауынгер– көшбасшы талантына ие, онда жоғары моралдік қасиеттер бар.</a:t>
            </a:r>
            <a:endParaRPr lang="ru-RU" sz="2400" dirty="0"/>
          </a:p>
          <a:p>
            <a:pPr lvl="0"/>
            <a:r>
              <a:rPr lang="kk-KZ" sz="2400" dirty="0"/>
              <a:t>Бірлік жайындағы миф «достар» жəне «жау» қарама-қайы- шылығына негізделген, «таным» жəне «бөтен», «біз» жəне «олар» да қарастырылады. Олар немесе басқаша жаулар барлық қайғылы жəне сəтсіз оқиғалардың себептері ретінде қарастырылады. «Олар</a:t>
            </a:r>
            <a:r>
              <a:rPr lang="kk-KZ" sz="2400" dirty="0" smtClean="0"/>
              <a:t>»</a:t>
            </a:r>
            <a:r>
              <a:rPr lang="en-US" sz="2400" dirty="0"/>
              <a:t> </a:t>
            </a:r>
            <a:r>
              <a:rPr lang="kk-KZ" sz="2400" dirty="0" smtClean="0"/>
              <a:t>«</a:t>
            </a:r>
            <a:r>
              <a:rPr lang="kk-KZ" sz="2400" dirty="0"/>
              <a:t>бізді»  құндылықтарымыз  бойынша  қорғау  мақсатында «</a:t>
            </a:r>
            <a:r>
              <a:rPr lang="kk-KZ" sz="2400" dirty="0" smtClean="0"/>
              <a:t>оларға»</a:t>
            </a:r>
            <a:r>
              <a:rPr lang="en-US" sz="2400" dirty="0"/>
              <a:t> </a:t>
            </a:r>
            <a:r>
              <a:rPr lang="kk-KZ" sz="2400" dirty="0" smtClean="0"/>
              <a:t>қарсы </a:t>
            </a:r>
            <a:r>
              <a:rPr lang="kk-KZ" sz="2400" dirty="0"/>
              <a:t>қоюға тырысады.</a:t>
            </a:r>
            <a:endParaRPr lang="ru-RU" sz="2400" dirty="0"/>
          </a:p>
          <a:p>
            <a:endParaRPr lang="ru-RU" sz="2400" dirty="0"/>
          </a:p>
        </p:txBody>
      </p:sp>
    </p:spTree>
    <p:extLst>
      <p:ext uri="{BB962C8B-B14F-4D97-AF65-F5344CB8AC3E}">
        <p14:creationId xmlns:p14="http://schemas.microsoft.com/office/powerpoint/2010/main" val="36952320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a:t>"</a:t>
            </a:r>
            <a:r>
              <a:rPr lang="ru-RU" b="1" dirty="0" err="1"/>
              <a:t>Саяси</a:t>
            </a:r>
            <a:r>
              <a:rPr lang="ru-RU" b="1" dirty="0"/>
              <a:t> </a:t>
            </a:r>
            <a:r>
              <a:rPr lang="en-US" b="1" dirty="0" smtClean="0"/>
              <a:t>PR</a:t>
            </a:r>
            <a:r>
              <a:rPr lang="ru-RU" b="1" dirty="0" smtClean="0"/>
              <a:t>" </a:t>
            </a:r>
            <a:r>
              <a:rPr lang="ru-RU" b="1" dirty="0" err="1"/>
              <a:t>ұғымы</a:t>
            </a:r>
            <a:r>
              <a:rPr lang="ru-RU" b="1" dirty="0"/>
              <a:t>.</a:t>
            </a:r>
          </a:p>
        </p:txBody>
      </p:sp>
      <p:sp>
        <p:nvSpPr>
          <p:cNvPr id="3" name="Объект 2"/>
          <p:cNvSpPr>
            <a:spLocks noGrp="1"/>
          </p:cNvSpPr>
          <p:nvPr>
            <p:ph idx="1"/>
          </p:nvPr>
        </p:nvSpPr>
        <p:spPr/>
        <p:txBody>
          <a:bodyPr>
            <a:noAutofit/>
          </a:bodyPr>
          <a:lstStyle/>
          <a:p>
            <a:r>
              <a:rPr lang="ru-RU" sz="3600" dirty="0" err="1"/>
              <a:t>Саяси</a:t>
            </a:r>
            <a:r>
              <a:rPr lang="ru-RU" sz="3600" dirty="0"/>
              <a:t> </a:t>
            </a:r>
            <a:r>
              <a:rPr lang="en-US" sz="3600" dirty="0"/>
              <a:t>PR-</a:t>
            </a:r>
            <a:r>
              <a:rPr lang="ru-RU" sz="3600" dirty="0" err="1"/>
              <a:t>бұл</a:t>
            </a:r>
            <a:r>
              <a:rPr lang="ru-RU" sz="3600" dirty="0"/>
              <a:t> </a:t>
            </a:r>
            <a:r>
              <a:rPr lang="ru-RU" sz="3600" dirty="0" err="1"/>
              <a:t>кәсіби</a:t>
            </a:r>
            <a:r>
              <a:rPr lang="ru-RU" sz="3600" dirty="0"/>
              <a:t> </a:t>
            </a:r>
            <a:r>
              <a:rPr lang="ru-RU" sz="3600" dirty="0" err="1"/>
              <a:t>дағдыларды</a:t>
            </a:r>
            <a:r>
              <a:rPr lang="ru-RU" sz="3600" dirty="0"/>
              <a:t>, </a:t>
            </a:r>
            <a:r>
              <a:rPr lang="ru-RU" sz="3600" dirty="0" err="1"/>
              <a:t>ұйымдастырушылық</a:t>
            </a:r>
            <a:r>
              <a:rPr lang="ru-RU" sz="3600" dirty="0"/>
              <a:t> </a:t>
            </a:r>
            <a:r>
              <a:rPr lang="ru-RU" sz="3600" dirty="0" err="1"/>
              <a:t>қабілеттерді</a:t>
            </a:r>
            <a:r>
              <a:rPr lang="ru-RU" sz="3600" dirty="0"/>
              <a:t>, </a:t>
            </a:r>
            <a:r>
              <a:rPr lang="ru-RU" sz="3600" dirty="0" err="1"/>
              <a:t>тәжірибені</a:t>
            </a:r>
            <a:r>
              <a:rPr lang="ru-RU" sz="3600" dirty="0"/>
              <a:t>, </a:t>
            </a:r>
            <a:r>
              <a:rPr lang="ru-RU" sz="3600" dirty="0" err="1"/>
              <a:t>зияткерлікті</a:t>
            </a:r>
            <a:r>
              <a:rPr lang="ru-RU" sz="3600" dirty="0"/>
              <a:t>, </a:t>
            </a:r>
            <a:r>
              <a:rPr lang="ru-RU" sz="3600" dirty="0" err="1"/>
              <a:t>шығармашылықты</a:t>
            </a:r>
            <a:r>
              <a:rPr lang="ru-RU" sz="3600" dirty="0"/>
              <a:t> </a:t>
            </a:r>
            <a:r>
              <a:rPr lang="ru-RU" sz="3600" dirty="0" err="1"/>
              <a:t>қажет</a:t>
            </a:r>
            <a:r>
              <a:rPr lang="ru-RU" sz="3600" dirty="0"/>
              <a:t> </a:t>
            </a:r>
            <a:r>
              <a:rPr lang="ru-RU" sz="3600" dirty="0" err="1"/>
              <a:t>ететін</a:t>
            </a:r>
            <a:r>
              <a:rPr lang="ru-RU" sz="3600" dirty="0"/>
              <a:t> </a:t>
            </a:r>
            <a:r>
              <a:rPr lang="ru-RU" sz="3600" dirty="0" err="1"/>
              <a:t>қызмет</a:t>
            </a:r>
            <a:r>
              <a:rPr lang="ru-RU" sz="3600" dirty="0"/>
              <a:t> </a:t>
            </a:r>
            <a:r>
              <a:rPr lang="ru-RU" sz="3600" dirty="0" err="1"/>
              <a:t>саласы</a:t>
            </a:r>
            <a:r>
              <a:rPr lang="ru-RU" sz="3600" dirty="0"/>
              <a:t>.</a:t>
            </a:r>
            <a:br>
              <a:rPr lang="ru-RU" sz="3600" dirty="0"/>
            </a:br>
            <a:r>
              <a:rPr lang="ru-RU" sz="3600" dirty="0"/>
              <a:t>   </a:t>
            </a:r>
            <a:r>
              <a:rPr lang="ru-RU" sz="3600" dirty="0" err="1"/>
              <a:t>Көптеген</a:t>
            </a:r>
            <a:r>
              <a:rPr lang="ru-RU" sz="3600" dirty="0"/>
              <a:t> </a:t>
            </a:r>
            <a:r>
              <a:rPr lang="ru-RU" sz="3600" dirty="0" err="1"/>
              <a:t>саяси</a:t>
            </a:r>
            <a:r>
              <a:rPr lang="ru-RU" sz="3600" dirty="0"/>
              <a:t> </a:t>
            </a:r>
            <a:r>
              <a:rPr lang="ru-RU" sz="3600" dirty="0" err="1"/>
              <a:t>партиялар</a:t>
            </a:r>
            <a:r>
              <a:rPr lang="ru-RU" sz="3600" dirty="0"/>
              <a:t> мен </a:t>
            </a:r>
            <a:r>
              <a:rPr lang="ru-RU" sz="3600" dirty="0" err="1"/>
              <a:t>қоғамдық-саяси</a:t>
            </a:r>
            <a:r>
              <a:rPr lang="ru-RU" sz="3600" dirty="0"/>
              <a:t> </a:t>
            </a:r>
            <a:r>
              <a:rPr lang="ru-RU" sz="3600" dirty="0" err="1"/>
              <a:t>қозғалыстарда</a:t>
            </a:r>
            <a:r>
              <a:rPr lang="ru-RU" sz="3600" dirty="0"/>
              <a:t> </a:t>
            </a:r>
            <a:r>
              <a:rPr lang="en-US" sz="3600" dirty="0"/>
              <a:t>PR </a:t>
            </a:r>
            <a:r>
              <a:rPr lang="ru-RU" sz="3600" dirty="0" err="1"/>
              <a:t>арнайы</a:t>
            </a:r>
            <a:r>
              <a:rPr lang="ru-RU" sz="3600" dirty="0"/>
              <a:t> </a:t>
            </a:r>
            <a:r>
              <a:rPr lang="ru-RU" sz="3600" dirty="0" err="1"/>
              <a:t>қызметтері</a:t>
            </a:r>
            <a:r>
              <a:rPr lang="ru-RU" sz="3600" dirty="0"/>
              <a:t> </a:t>
            </a:r>
            <a:r>
              <a:rPr lang="ru-RU" sz="3600" dirty="0" err="1"/>
              <a:t>құрылады</a:t>
            </a:r>
            <a:r>
              <a:rPr lang="ru-RU" sz="3600" dirty="0"/>
              <a:t> </a:t>
            </a:r>
            <a:r>
              <a:rPr lang="ru-RU" sz="3600" dirty="0" err="1"/>
              <a:t>және</a:t>
            </a:r>
            <a:r>
              <a:rPr lang="ru-RU" sz="3600" dirty="0"/>
              <a:t> </a:t>
            </a:r>
            <a:r>
              <a:rPr lang="ru-RU" sz="3600" dirty="0" err="1"/>
              <a:t>жұмыс</a:t>
            </a:r>
            <a:r>
              <a:rPr lang="ru-RU" sz="3600" dirty="0"/>
              <a:t> </a:t>
            </a:r>
            <a:r>
              <a:rPr lang="ru-RU" sz="3600" dirty="0" err="1"/>
              <a:t>істейді</a:t>
            </a:r>
            <a:r>
              <a:rPr lang="ru-RU" sz="3600" dirty="0"/>
              <a:t>, ал </a:t>
            </a:r>
            <a:r>
              <a:rPr lang="ru-RU" sz="3600" dirty="0" err="1"/>
              <a:t>олар</a:t>
            </a:r>
            <a:r>
              <a:rPr lang="ru-RU" sz="3600" dirty="0"/>
              <a:t> </a:t>
            </a:r>
            <a:r>
              <a:rPr lang="ru-RU" sz="3600" dirty="0" err="1"/>
              <a:t>болмаған</a:t>
            </a:r>
            <a:r>
              <a:rPr lang="ru-RU" sz="3600" dirty="0"/>
              <a:t> </a:t>
            </a:r>
            <a:r>
              <a:rPr lang="ru-RU" sz="3600" dirty="0" err="1"/>
              <a:t>жерде</a:t>
            </a:r>
            <a:r>
              <a:rPr lang="ru-RU" sz="3600" dirty="0"/>
              <a:t> </a:t>
            </a:r>
            <a:r>
              <a:rPr lang="en-US" sz="3600" dirty="0"/>
              <a:t>PR </a:t>
            </a:r>
            <a:r>
              <a:rPr lang="ru-RU" sz="3600" dirty="0" err="1"/>
              <a:t>функцияларын</a:t>
            </a:r>
            <a:r>
              <a:rPr lang="ru-RU" sz="3600" dirty="0"/>
              <a:t> </a:t>
            </a:r>
            <a:r>
              <a:rPr lang="ru-RU" sz="3600" dirty="0" err="1"/>
              <a:t>саяси</a:t>
            </a:r>
            <a:r>
              <a:rPr lang="ru-RU" sz="3600" dirty="0"/>
              <a:t> </a:t>
            </a:r>
            <a:r>
              <a:rPr lang="ru-RU" sz="3600" dirty="0" err="1"/>
              <a:t>қозғалыстардың</a:t>
            </a:r>
            <a:r>
              <a:rPr lang="ru-RU" sz="3600" dirty="0"/>
              <a:t> </a:t>
            </a:r>
            <a:r>
              <a:rPr lang="ru-RU" sz="3600" dirty="0" err="1"/>
              <a:t>басшылары</a:t>
            </a:r>
            <a:r>
              <a:rPr lang="ru-RU" sz="3600" dirty="0"/>
              <a:t> </a:t>
            </a:r>
            <a:r>
              <a:rPr lang="ru-RU" sz="3600" dirty="0" err="1"/>
              <a:t>және</a:t>
            </a:r>
            <a:r>
              <a:rPr lang="ru-RU" sz="3600" dirty="0"/>
              <a:t> </a:t>
            </a:r>
            <a:r>
              <a:rPr lang="ru-RU" sz="3600" dirty="0" err="1"/>
              <a:t>олардың</a:t>
            </a:r>
            <a:r>
              <a:rPr lang="ru-RU" sz="3600" dirty="0"/>
              <a:t> аппараты </a:t>
            </a:r>
            <a:r>
              <a:rPr lang="ru-RU" sz="3600" dirty="0" err="1"/>
              <a:t>орындайды</a:t>
            </a:r>
            <a:r>
              <a:rPr lang="ru-RU" sz="3600" dirty="0"/>
              <a:t>.</a:t>
            </a:r>
          </a:p>
        </p:txBody>
      </p:sp>
    </p:spTree>
    <p:extLst>
      <p:ext uri="{BB962C8B-B14F-4D97-AF65-F5344CB8AC3E}">
        <p14:creationId xmlns:p14="http://schemas.microsoft.com/office/powerpoint/2010/main" val="2684198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t>PR </a:t>
            </a:r>
            <a:r>
              <a:rPr lang="ru-RU" b="1" dirty="0" err="1"/>
              <a:t>қызметтерінің</a:t>
            </a:r>
            <a:r>
              <a:rPr lang="ru-RU" b="1" dirty="0"/>
              <a:t> </a:t>
            </a:r>
            <a:r>
              <a:rPr lang="ru-RU" b="1" dirty="0" err="1"/>
              <a:t>қызметі</a:t>
            </a:r>
            <a:endParaRPr lang="ru-RU" b="1" dirty="0"/>
          </a:p>
        </p:txBody>
      </p:sp>
      <p:sp>
        <p:nvSpPr>
          <p:cNvPr id="3" name="Объект 2"/>
          <p:cNvSpPr>
            <a:spLocks noGrp="1"/>
          </p:cNvSpPr>
          <p:nvPr>
            <p:ph idx="1"/>
          </p:nvPr>
        </p:nvSpPr>
        <p:spPr/>
        <p:txBody>
          <a:bodyPr>
            <a:noAutofit/>
          </a:bodyPr>
          <a:lstStyle/>
          <a:p>
            <a:r>
              <a:rPr lang="ru-RU" sz="3200" dirty="0" err="1"/>
              <a:t>қоғаммен</a:t>
            </a:r>
            <a:r>
              <a:rPr lang="ru-RU" sz="3200" dirty="0"/>
              <a:t>, </a:t>
            </a:r>
            <a:r>
              <a:rPr lang="ru-RU" sz="3200" dirty="0" err="1"/>
              <a:t>саяси</a:t>
            </a:r>
            <a:r>
              <a:rPr lang="ru-RU" sz="3200" dirty="0"/>
              <a:t> </a:t>
            </a:r>
            <a:r>
              <a:rPr lang="ru-RU" sz="3200" dirty="0" err="1"/>
              <a:t>процестің</a:t>
            </a:r>
            <a:r>
              <a:rPr lang="ru-RU" sz="3200" dirty="0"/>
              <a:t> </a:t>
            </a:r>
            <a:r>
              <a:rPr lang="ru-RU" sz="3200" dirty="0" err="1"/>
              <a:t>басқа</a:t>
            </a:r>
            <a:r>
              <a:rPr lang="ru-RU" sz="3200" dirty="0"/>
              <a:t> </a:t>
            </a:r>
            <a:r>
              <a:rPr lang="ru-RU" sz="3200" dirty="0" err="1"/>
              <a:t>субъектілерімен</a:t>
            </a:r>
            <a:r>
              <a:rPr lang="ru-RU" sz="3200" dirty="0"/>
              <a:t> </a:t>
            </a:r>
            <a:r>
              <a:rPr lang="ru-RU" sz="3200" dirty="0" err="1"/>
              <a:t>байланыс</a:t>
            </a:r>
            <a:r>
              <a:rPr lang="ru-RU" sz="3200" dirty="0"/>
              <a:t> пен </a:t>
            </a:r>
            <a:r>
              <a:rPr lang="ru-RU" sz="3200" dirty="0" err="1"/>
              <a:t>байланыстарды</a:t>
            </a:r>
            <a:r>
              <a:rPr lang="ru-RU" sz="3200" dirty="0"/>
              <a:t> </a:t>
            </a:r>
            <a:r>
              <a:rPr lang="ru-RU" sz="3200" dirty="0" err="1"/>
              <a:t>орнатады</a:t>
            </a:r>
            <a:r>
              <a:rPr lang="ru-RU" sz="3200" dirty="0"/>
              <a:t>, </a:t>
            </a:r>
            <a:r>
              <a:rPr lang="ru-RU" sz="3200" dirty="0" err="1"/>
              <a:t>қолдайды</a:t>
            </a:r>
            <a:r>
              <a:rPr lang="ru-RU" sz="3200" dirty="0"/>
              <a:t> </a:t>
            </a:r>
            <a:r>
              <a:rPr lang="ru-RU" sz="3200" dirty="0" err="1"/>
              <a:t>және</a:t>
            </a:r>
            <a:r>
              <a:rPr lang="ru-RU" sz="3200" dirty="0"/>
              <a:t> </a:t>
            </a:r>
            <a:r>
              <a:rPr lang="ru-RU" sz="3200" dirty="0" err="1"/>
              <a:t>кеңейтеді</a:t>
            </a:r>
            <a:r>
              <a:rPr lang="ru-RU" sz="3200" dirty="0"/>
              <a:t>; </a:t>
            </a:r>
            <a:endParaRPr lang="en-US" sz="3200" dirty="0" smtClean="0"/>
          </a:p>
          <a:p>
            <a:r>
              <a:rPr lang="ru-RU" sz="3200" dirty="0" err="1" smtClean="0"/>
              <a:t>қоғамды</a:t>
            </a:r>
            <a:r>
              <a:rPr lang="ru-RU" sz="3200" dirty="0" smtClean="0"/>
              <a:t> </a:t>
            </a:r>
            <a:r>
              <a:rPr lang="ru-RU" sz="3200" dirty="0" err="1"/>
              <a:t>мемлекеттің</a:t>
            </a:r>
            <a:r>
              <a:rPr lang="ru-RU" sz="3200" dirty="0"/>
              <a:t>, </a:t>
            </a:r>
            <a:r>
              <a:rPr lang="ru-RU" sz="3200" dirty="0" err="1"/>
              <a:t>саяси</a:t>
            </a:r>
            <a:r>
              <a:rPr lang="ru-RU" sz="3200" dirty="0"/>
              <a:t> </a:t>
            </a:r>
            <a:r>
              <a:rPr lang="ru-RU" sz="3200" dirty="0" err="1"/>
              <a:t>партияның</a:t>
            </a:r>
            <a:r>
              <a:rPr lang="ru-RU" sz="3200" dirty="0"/>
              <a:t> </a:t>
            </a:r>
            <a:r>
              <a:rPr lang="ru-RU" sz="3200" dirty="0" err="1"/>
              <a:t>немесе</a:t>
            </a:r>
            <a:r>
              <a:rPr lang="ru-RU" sz="3200" dirty="0"/>
              <a:t> </a:t>
            </a:r>
            <a:r>
              <a:rPr lang="ru-RU" sz="3200" dirty="0" err="1"/>
              <a:t>бірлестіктің</a:t>
            </a:r>
            <a:r>
              <a:rPr lang="ru-RU" sz="3200" dirty="0"/>
              <a:t> </a:t>
            </a:r>
            <a:r>
              <a:rPr lang="ru-RU" sz="3200" dirty="0" err="1"/>
              <a:t>саяси</a:t>
            </a:r>
            <a:r>
              <a:rPr lang="ru-RU" sz="3200" dirty="0"/>
              <a:t> </a:t>
            </a:r>
            <a:r>
              <a:rPr lang="ru-RU" sz="3200" dirty="0" err="1"/>
              <a:t>ұстанымы</a:t>
            </a:r>
            <a:r>
              <a:rPr lang="ru-RU" sz="3200" dirty="0"/>
              <a:t> </a:t>
            </a:r>
            <a:r>
              <a:rPr lang="ru-RU" sz="3200" dirty="0" err="1"/>
              <a:t>туралы</a:t>
            </a:r>
            <a:r>
              <a:rPr lang="ru-RU" sz="3200" dirty="0"/>
              <a:t> </a:t>
            </a:r>
            <a:r>
              <a:rPr lang="ru-RU" sz="3200" dirty="0" err="1"/>
              <a:t>хабардар</a:t>
            </a:r>
            <a:r>
              <a:rPr lang="ru-RU" sz="3200" dirty="0"/>
              <a:t> </a:t>
            </a:r>
            <a:r>
              <a:rPr lang="ru-RU" sz="3200" dirty="0" err="1"/>
              <a:t>етеді</a:t>
            </a:r>
            <a:r>
              <a:rPr lang="ru-RU" sz="3200" dirty="0"/>
              <a:t>, </a:t>
            </a:r>
            <a:r>
              <a:rPr lang="ru-RU" sz="3200" dirty="0" err="1"/>
              <a:t>шешім</a:t>
            </a:r>
            <a:r>
              <a:rPr lang="ru-RU" sz="3200" dirty="0"/>
              <a:t> </a:t>
            </a:r>
            <a:r>
              <a:rPr lang="ru-RU" sz="3200" dirty="0" err="1"/>
              <a:t>қабылдаудың</a:t>
            </a:r>
            <a:r>
              <a:rPr lang="ru-RU" sz="3200" dirty="0"/>
              <a:t> </a:t>
            </a:r>
            <a:r>
              <a:rPr lang="ru-RU" sz="3200" dirty="0" err="1"/>
              <a:t>егжей-тегжейлері</a:t>
            </a:r>
            <a:r>
              <a:rPr lang="ru-RU" sz="3200" dirty="0"/>
              <a:t> мен </a:t>
            </a:r>
            <a:r>
              <a:rPr lang="ru-RU" sz="3200" dirty="0" err="1"/>
              <a:t>себептерін</a:t>
            </a:r>
            <a:r>
              <a:rPr lang="ru-RU" sz="3200" dirty="0"/>
              <a:t> </a:t>
            </a:r>
            <a:r>
              <a:rPr lang="ru-RU" sz="3200" dirty="0" err="1"/>
              <a:t>түсіндіреді</a:t>
            </a:r>
            <a:r>
              <a:rPr lang="ru-RU" sz="3200" dirty="0" smtClean="0"/>
              <a:t>;</a:t>
            </a:r>
            <a:endParaRPr lang="en-US" sz="3200" dirty="0" smtClean="0"/>
          </a:p>
          <a:p>
            <a:r>
              <a:rPr lang="ru-RU" sz="3200" dirty="0" err="1" smtClean="0"/>
              <a:t>әлеуметтік-саяси</a:t>
            </a:r>
            <a:r>
              <a:rPr lang="ru-RU" sz="3200" dirty="0" smtClean="0"/>
              <a:t> </a:t>
            </a:r>
            <a:r>
              <a:rPr lang="ru-RU" sz="3200" dirty="0" err="1"/>
              <a:t>мониторингті</a:t>
            </a:r>
            <a:r>
              <a:rPr lang="ru-RU" sz="3200" dirty="0"/>
              <a:t> </a:t>
            </a:r>
            <a:r>
              <a:rPr lang="ru-RU" sz="3200" dirty="0" err="1"/>
              <a:t>жүзеге</a:t>
            </a:r>
            <a:r>
              <a:rPr lang="ru-RU" sz="3200" dirty="0"/>
              <a:t> </a:t>
            </a:r>
            <a:r>
              <a:rPr lang="ru-RU" sz="3200" dirty="0" err="1"/>
              <a:t>асырады</a:t>
            </a:r>
            <a:r>
              <a:rPr lang="ru-RU" sz="3200" dirty="0"/>
              <a:t> (</a:t>
            </a:r>
            <a:r>
              <a:rPr lang="ru-RU" sz="3200" dirty="0" err="1"/>
              <a:t>қоғамдық</a:t>
            </a:r>
            <a:r>
              <a:rPr lang="ru-RU" sz="3200" dirty="0"/>
              <a:t> </a:t>
            </a:r>
            <a:r>
              <a:rPr lang="ru-RU" sz="3200" dirty="0" err="1"/>
              <a:t>пікірді</a:t>
            </a:r>
            <a:r>
              <a:rPr lang="ru-RU" sz="3200" dirty="0"/>
              <a:t>, </a:t>
            </a:r>
            <a:r>
              <a:rPr lang="ru-RU" sz="3200" dirty="0" err="1"/>
              <a:t>саяси</a:t>
            </a:r>
            <a:r>
              <a:rPr lang="ru-RU" sz="3200" dirty="0"/>
              <a:t> </a:t>
            </a:r>
            <a:r>
              <a:rPr lang="ru-RU" sz="3200" dirty="0" err="1"/>
              <a:t>күштердің</a:t>
            </a:r>
            <a:r>
              <a:rPr lang="ru-RU" sz="3200" dirty="0"/>
              <a:t> тепе-</a:t>
            </a:r>
            <a:r>
              <a:rPr lang="ru-RU" sz="3200" dirty="0" err="1"/>
              <a:t>теңдігін</a:t>
            </a:r>
            <a:r>
              <a:rPr lang="ru-RU" sz="3200" dirty="0"/>
              <a:t>, </a:t>
            </a:r>
            <a:r>
              <a:rPr lang="ru-RU" sz="3200" dirty="0" err="1"/>
              <a:t>әлеуметтік-саяси</a:t>
            </a:r>
            <a:r>
              <a:rPr lang="ru-RU" sz="3200" dirty="0"/>
              <a:t> </a:t>
            </a:r>
            <a:r>
              <a:rPr lang="ru-RU" sz="3200" dirty="0" err="1"/>
              <a:t>процестерді</a:t>
            </a:r>
            <a:r>
              <a:rPr lang="ru-RU" sz="3200" dirty="0"/>
              <a:t> </a:t>
            </a:r>
            <a:r>
              <a:rPr lang="ru-RU" sz="3200" dirty="0" err="1"/>
              <a:t>зерттейді</a:t>
            </a:r>
            <a:r>
              <a:rPr lang="ru-RU" sz="3200" dirty="0"/>
              <a:t>);</a:t>
            </a:r>
          </a:p>
        </p:txBody>
      </p:sp>
    </p:spTree>
    <p:extLst>
      <p:ext uri="{BB962C8B-B14F-4D97-AF65-F5344CB8AC3E}">
        <p14:creationId xmlns:p14="http://schemas.microsoft.com/office/powerpoint/2010/main" val="3317474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dirty="0"/>
              <a:t>PR </a:t>
            </a:r>
            <a:r>
              <a:rPr lang="ru-RU" b="1" dirty="0" err="1"/>
              <a:t>қызметтерінің</a:t>
            </a:r>
            <a:r>
              <a:rPr lang="ru-RU" b="1" dirty="0"/>
              <a:t> </a:t>
            </a:r>
            <a:r>
              <a:rPr lang="ru-RU" b="1" dirty="0" err="1"/>
              <a:t>қызметі</a:t>
            </a:r>
            <a:endParaRPr lang="ru-RU" dirty="0"/>
          </a:p>
        </p:txBody>
      </p:sp>
      <p:sp>
        <p:nvSpPr>
          <p:cNvPr id="3" name="Объект 2"/>
          <p:cNvSpPr>
            <a:spLocks noGrp="1"/>
          </p:cNvSpPr>
          <p:nvPr>
            <p:ph idx="1"/>
          </p:nvPr>
        </p:nvSpPr>
        <p:spPr/>
        <p:txBody>
          <a:bodyPr/>
          <a:lstStyle/>
          <a:p>
            <a:r>
              <a:rPr lang="ru-RU" dirty="0" err="1"/>
              <a:t>саясат</a:t>
            </a:r>
            <a:r>
              <a:rPr lang="ru-RU" dirty="0"/>
              <a:t> </a:t>
            </a:r>
            <a:r>
              <a:rPr lang="ru-RU" dirty="0" err="1"/>
              <a:t>субъектісін</a:t>
            </a:r>
            <a:r>
              <a:rPr lang="ru-RU" dirty="0"/>
              <a:t> </a:t>
            </a:r>
            <a:r>
              <a:rPr lang="ru-RU" dirty="0" err="1"/>
              <a:t>талдамалық</a:t>
            </a:r>
            <a:r>
              <a:rPr lang="ru-RU" dirty="0"/>
              <a:t> </a:t>
            </a:r>
            <a:r>
              <a:rPr lang="ru-RU" dirty="0" err="1"/>
              <a:t>ақпаратпен</a:t>
            </a:r>
            <a:r>
              <a:rPr lang="ru-RU" dirty="0"/>
              <a:t> (коммуникация </a:t>
            </a:r>
            <a:r>
              <a:rPr lang="ru-RU" dirty="0" err="1"/>
              <a:t>нысандарының</a:t>
            </a:r>
            <a:r>
              <a:rPr lang="ru-RU" dirty="0"/>
              <a:t> </a:t>
            </a:r>
            <a:r>
              <a:rPr lang="ru-RU" dirty="0" err="1"/>
              <a:t>артықшылығына</a:t>
            </a:r>
            <a:r>
              <a:rPr lang="ru-RU" dirty="0"/>
              <a:t>, </a:t>
            </a:r>
            <a:r>
              <a:rPr lang="ru-RU" dirty="0" err="1"/>
              <a:t>берілетін</a:t>
            </a:r>
            <a:r>
              <a:rPr lang="ru-RU" dirty="0"/>
              <a:t> </a:t>
            </a:r>
            <a:r>
              <a:rPr lang="ru-RU" dirty="0" err="1"/>
              <a:t>ақпараттың</a:t>
            </a:r>
            <a:r>
              <a:rPr lang="ru-RU" dirty="0"/>
              <a:t> </a:t>
            </a:r>
            <a:r>
              <a:rPr lang="ru-RU" dirty="0" err="1"/>
              <a:t>мазмұнына</a:t>
            </a:r>
            <a:r>
              <a:rPr lang="ru-RU" dirty="0"/>
              <a:t> </a:t>
            </a:r>
            <a:r>
              <a:rPr lang="ru-RU" dirty="0" err="1"/>
              <a:t>қатысты</a:t>
            </a:r>
            <a:r>
              <a:rPr lang="ru-RU" dirty="0"/>
              <a:t> </a:t>
            </a:r>
            <a:r>
              <a:rPr lang="ru-RU" dirty="0" err="1"/>
              <a:t>ұсыныстармен</a:t>
            </a:r>
            <a:r>
              <a:rPr lang="ru-RU" dirty="0"/>
              <a:t>) </a:t>
            </a:r>
            <a:r>
              <a:rPr lang="ru-RU" dirty="0" err="1"/>
              <a:t>қамтамасыз</a:t>
            </a:r>
            <a:r>
              <a:rPr lang="ru-RU" dirty="0"/>
              <a:t> </a:t>
            </a:r>
            <a:r>
              <a:rPr lang="ru-RU" dirty="0" err="1"/>
              <a:t>етеді</a:t>
            </a:r>
            <a:r>
              <a:rPr lang="ru-RU" dirty="0"/>
              <a:t>); </a:t>
            </a:r>
            <a:endParaRPr lang="en-US" dirty="0" smtClean="0"/>
          </a:p>
          <a:p>
            <a:r>
              <a:rPr lang="ru-RU" dirty="0" err="1" smtClean="0"/>
              <a:t>қабылданатын</a:t>
            </a:r>
            <a:r>
              <a:rPr lang="ru-RU" dirty="0" smtClean="0"/>
              <a:t> </a:t>
            </a:r>
            <a:r>
              <a:rPr lang="ru-RU" dirty="0" err="1"/>
              <a:t>іс-әрекеттерге</a:t>
            </a:r>
            <a:r>
              <a:rPr lang="ru-RU" dirty="0"/>
              <a:t> </a:t>
            </a:r>
            <a:r>
              <a:rPr lang="ru-RU" dirty="0" err="1"/>
              <a:t>немесе</a:t>
            </a:r>
            <a:r>
              <a:rPr lang="ru-RU" dirty="0"/>
              <a:t> </a:t>
            </a:r>
            <a:r>
              <a:rPr lang="ru-RU" dirty="0" err="1"/>
              <a:t>саяси</a:t>
            </a:r>
            <a:r>
              <a:rPr lang="ru-RU" dirty="0"/>
              <a:t> </a:t>
            </a:r>
            <a:r>
              <a:rPr lang="ru-RU" dirty="0" err="1"/>
              <a:t>мәлімдемелерге</a:t>
            </a:r>
            <a:r>
              <a:rPr lang="ru-RU" dirty="0"/>
              <a:t> </a:t>
            </a:r>
            <a:r>
              <a:rPr lang="ru-RU" dirty="0" err="1"/>
              <a:t>қоғамдық</a:t>
            </a:r>
            <a:r>
              <a:rPr lang="ru-RU" dirty="0"/>
              <a:t> </a:t>
            </a:r>
            <a:r>
              <a:rPr lang="ru-RU" dirty="0" err="1"/>
              <a:t>реакцияны</a:t>
            </a:r>
            <a:r>
              <a:rPr lang="ru-RU" dirty="0"/>
              <a:t> </a:t>
            </a:r>
            <a:r>
              <a:rPr lang="ru-RU" dirty="0" err="1"/>
              <a:t>қадағалайды</a:t>
            </a:r>
            <a:r>
              <a:rPr lang="ru-RU" dirty="0" smtClean="0"/>
              <a:t>;</a:t>
            </a:r>
            <a:endParaRPr lang="en-US" dirty="0" smtClean="0"/>
          </a:p>
          <a:p>
            <a:r>
              <a:rPr lang="ru-RU" dirty="0" err="1" smtClean="0"/>
              <a:t>саясат</a:t>
            </a:r>
            <a:r>
              <a:rPr lang="ru-RU" dirty="0" smtClean="0"/>
              <a:t> </a:t>
            </a:r>
            <a:r>
              <a:rPr lang="ru-RU" dirty="0" err="1"/>
              <a:t>субъектісінің</a:t>
            </a:r>
            <a:r>
              <a:rPr lang="ru-RU" dirty="0"/>
              <a:t>, </a:t>
            </a:r>
            <a:r>
              <a:rPr lang="ru-RU" dirty="0" err="1"/>
              <a:t>оның</a:t>
            </a:r>
            <a:r>
              <a:rPr lang="ru-RU" dirty="0"/>
              <a:t> </a:t>
            </a:r>
            <a:r>
              <a:rPr lang="ru-RU" dirty="0" err="1"/>
              <a:t>құрылымдары</a:t>
            </a:r>
            <a:r>
              <a:rPr lang="ru-RU" dirty="0"/>
              <a:t> мен </a:t>
            </a:r>
            <a:r>
              <a:rPr lang="ru-RU" dirty="0" err="1"/>
              <a:t>көшбасшыларының</a:t>
            </a:r>
            <a:r>
              <a:rPr lang="ru-RU" dirty="0"/>
              <a:t> </a:t>
            </a:r>
            <a:r>
              <a:rPr lang="ru-RU" dirty="0" err="1"/>
              <a:t>жағымды</a:t>
            </a:r>
            <a:r>
              <a:rPr lang="ru-RU" dirty="0"/>
              <a:t> </a:t>
            </a:r>
            <a:r>
              <a:rPr lang="ru-RU" dirty="0" err="1"/>
              <a:t>имиджін</a:t>
            </a:r>
            <a:r>
              <a:rPr lang="ru-RU" dirty="0"/>
              <a:t> </a:t>
            </a:r>
            <a:r>
              <a:rPr lang="ru-RU" dirty="0" err="1"/>
              <a:t>қалыптастырады</a:t>
            </a:r>
            <a:r>
              <a:rPr lang="ru-RU" dirty="0"/>
              <a:t>, </a:t>
            </a:r>
            <a:r>
              <a:rPr lang="ru-RU" dirty="0" err="1"/>
              <a:t>имиджді</a:t>
            </a:r>
            <a:r>
              <a:rPr lang="ru-RU" dirty="0"/>
              <a:t> </a:t>
            </a:r>
            <a:r>
              <a:rPr lang="ru-RU" dirty="0" err="1"/>
              <a:t>қорғайды</a:t>
            </a:r>
            <a:r>
              <a:rPr lang="ru-RU" dirty="0" smtClean="0"/>
              <a:t>;</a:t>
            </a:r>
            <a:endParaRPr lang="en-US" dirty="0" smtClean="0"/>
          </a:p>
          <a:p>
            <a:r>
              <a:rPr lang="ru-RU" dirty="0" smtClean="0"/>
              <a:t> </a:t>
            </a:r>
            <a:r>
              <a:rPr lang="ru-RU" dirty="0" err="1"/>
              <a:t>қоғамдық-саяси</a:t>
            </a:r>
            <a:r>
              <a:rPr lang="ru-RU" dirty="0"/>
              <a:t> </a:t>
            </a:r>
            <a:r>
              <a:rPr lang="ru-RU" dirty="0" err="1"/>
              <a:t>процестердің</a:t>
            </a:r>
            <a:r>
              <a:rPr lang="ru-RU" dirty="0"/>
              <a:t> </a:t>
            </a:r>
            <a:r>
              <a:rPr lang="ru-RU" dirty="0" err="1"/>
              <a:t>дамуын</a:t>
            </a:r>
            <a:r>
              <a:rPr lang="ru-RU" dirty="0"/>
              <a:t>, </a:t>
            </a:r>
            <a:r>
              <a:rPr lang="ru-RU" dirty="0" err="1"/>
              <a:t>қабылданатын</a:t>
            </a:r>
            <a:r>
              <a:rPr lang="ru-RU" dirty="0"/>
              <a:t> </a:t>
            </a:r>
            <a:r>
              <a:rPr lang="ru-RU" dirty="0" err="1"/>
              <a:t>шешімдер</a:t>
            </a:r>
            <a:r>
              <a:rPr lang="ru-RU" dirty="0"/>
              <a:t> мен </a:t>
            </a:r>
            <a:r>
              <a:rPr lang="ru-RU" dirty="0" err="1"/>
              <a:t>өткізілетін</a:t>
            </a:r>
            <a:r>
              <a:rPr lang="ru-RU" dirty="0"/>
              <a:t> </a:t>
            </a:r>
            <a:r>
              <a:rPr lang="ru-RU" dirty="0" err="1"/>
              <a:t>акциялардың</a:t>
            </a:r>
            <a:r>
              <a:rPr lang="ru-RU" dirty="0"/>
              <a:t> </a:t>
            </a:r>
            <a:r>
              <a:rPr lang="ru-RU" dirty="0" err="1"/>
              <a:t>салдарын</a:t>
            </a:r>
            <a:r>
              <a:rPr lang="ru-RU" dirty="0"/>
              <a:t> </a:t>
            </a:r>
            <a:r>
              <a:rPr lang="ru-RU" dirty="0" err="1"/>
              <a:t>болжайды</a:t>
            </a:r>
            <a:r>
              <a:rPr lang="ru-RU" dirty="0"/>
              <a:t>.</a:t>
            </a:r>
          </a:p>
        </p:txBody>
      </p:sp>
    </p:spTree>
    <p:extLst>
      <p:ext uri="{BB962C8B-B14F-4D97-AF65-F5344CB8AC3E}">
        <p14:creationId xmlns:p14="http://schemas.microsoft.com/office/powerpoint/2010/main" val="2257625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b="1" dirty="0"/>
              <a:t>PR саласындағы іс-шаралардың бес негізгі шарттары бар</a:t>
            </a:r>
            <a:r>
              <a:rPr lang="kk-KZ" b="1" dirty="0" smtClean="0"/>
              <a:t>:</a:t>
            </a:r>
            <a:endParaRPr lang="ru-RU" b="1" dirty="0"/>
          </a:p>
        </p:txBody>
      </p:sp>
      <p:sp>
        <p:nvSpPr>
          <p:cNvPr id="3" name="Объект 2"/>
          <p:cNvSpPr>
            <a:spLocks noGrp="1"/>
          </p:cNvSpPr>
          <p:nvPr>
            <p:ph idx="1"/>
          </p:nvPr>
        </p:nvSpPr>
        <p:spPr/>
        <p:txBody>
          <a:bodyPr/>
          <a:lstStyle/>
          <a:p>
            <a:pPr lvl="0"/>
            <a:r>
              <a:rPr lang="kk-KZ" dirty="0"/>
              <a:t>объектіні позициялау;</a:t>
            </a:r>
            <a:endParaRPr lang="ru-RU" dirty="0"/>
          </a:p>
          <a:p>
            <a:pPr lvl="0"/>
            <a:r>
              <a:rPr lang="kk-KZ" dirty="0"/>
              <a:t>имиджді жоғарлату;</a:t>
            </a:r>
            <a:endParaRPr lang="ru-RU" dirty="0"/>
          </a:p>
          <a:p>
            <a:pPr lvl="0"/>
            <a:r>
              <a:rPr lang="kk-KZ" dirty="0"/>
              <a:t>қарсы жарнама (немесе имиджді төмендету)</a:t>
            </a:r>
            <a:endParaRPr lang="ru-RU" dirty="0"/>
          </a:p>
          <a:p>
            <a:pPr lvl="0"/>
            <a:r>
              <a:rPr lang="kk-KZ" dirty="0"/>
              <a:t>бəсекелестерден қарсылық;</a:t>
            </a:r>
            <a:endParaRPr lang="ru-RU" dirty="0"/>
          </a:p>
          <a:p>
            <a:pPr lvl="0"/>
            <a:r>
              <a:rPr lang="kk-KZ" dirty="0"/>
              <a:t>контр жарнама.</a:t>
            </a:r>
            <a:endParaRPr lang="ru-RU" dirty="0"/>
          </a:p>
          <a:p>
            <a:endParaRPr lang="ru-RU" dirty="0"/>
          </a:p>
        </p:txBody>
      </p:sp>
    </p:spTree>
    <p:extLst>
      <p:ext uri="{BB962C8B-B14F-4D97-AF65-F5344CB8AC3E}">
        <p14:creationId xmlns:p14="http://schemas.microsoft.com/office/powerpoint/2010/main" val="4224326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t>Саяси</a:t>
            </a:r>
            <a:r>
              <a:rPr lang="ru-RU" b="1" dirty="0" smtClean="0"/>
              <a:t> </a:t>
            </a:r>
            <a:r>
              <a:rPr lang="en-US" b="1" dirty="0" smtClean="0"/>
              <a:t>PR</a:t>
            </a:r>
            <a:endParaRPr lang="ru-RU" b="1" dirty="0"/>
          </a:p>
        </p:txBody>
      </p:sp>
      <p:sp>
        <p:nvSpPr>
          <p:cNvPr id="3" name="Объект 2"/>
          <p:cNvSpPr>
            <a:spLocks noGrp="1"/>
          </p:cNvSpPr>
          <p:nvPr>
            <p:ph idx="1"/>
          </p:nvPr>
        </p:nvSpPr>
        <p:spPr/>
        <p:txBody>
          <a:bodyPr/>
          <a:lstStyle/>
          <a:p>
            <a:pPr marL="0" indent="0">
              <a:buNone/>
            </a:pPr>
            <a:r>
              <a:rPr lang="en-US" dirty="0"/>
              <a:t>PR </a:t>
            </a:r>
            <a:r>
              <a:rPr lang="ru-RU" dirty="0" err="1"/>
              <a:t>қызметтері</a:t>
            </a:r>
            <a:r>
              <a:rPr lang="ru-RU" dirty="0"/>
              <a:t> </a:t>
            </a:r>
            <a:r>
              <a:rPr lang="ru-RU" dirty="0" err="1"/>
              <a:t>бұқаралық</a:t>
            </a:r>
            <a:r>
              <a:rPr lang="ru-RU" dirty="0"/>
              <a:t> </a:t>
            </a:r>
            <a:r>
              <a:rPr lang="ru-RU" dirty="0" err="1"/>
              <a:t>ақпарат</a:t>
            </a:r>
            <a:r>
              <a:rPr lang="ru-RU" dirty="0"/>
              <a:t> </a:t>
            </a:r>
            <a:r>
              <a:rPr lang="ru-RU" dirty="0" err="1"/>
              <a:t>құралдарының</a:t>
            </a:r>
            <a:r>
              <a:rPr lang="ru-RU" dirty="0"/>
              <a:t> </a:t>
            </a:r>
            <a:r>
              <a:rPr lang="ru-RU" dirty="0" err="1"/>
              <a:t>көмегімен</a:t>
            </a:r>
            <a:r>
              <a:rPr lang="ru-RU" dirty="0"/>
              <a:t> </a:t>
            </a:r>
            <a:r>
              <a:rPr lang="ru-RU" dirty="0" err="1"/>
              <a:t>қажетті</a:t>
            </a:r>
            <a:r>
              <a:rPr lang="ru-RU" dirty="0"/>
              <a:t> </a:t>
            </a:r>
            <a:r>
              <a:rPr lang="ru-RU" dirty="0" err="1"/>
              <a:t>ақпараттық</a:t>
            </a:r>
            <a:r>
              <a:rPr lang="ru-RU" dirty="0"/>
              <a:t> </a:t>
            </a:r>
            <a:r>
              <a:rPr lang="ru-RU" dirty="0" err="1"/>
              <a:t>ағындарды</a:t>
            </a:r>
            <a:r>
              <a:rPr lang="ru-RU" dirty="0"/>
              <a:t> </a:t>
            </a:r>
            <a:r>
              <a:rPr lang="ru-RU" dirty="0" err="1"/>
              <a:t>жасайды</a:t>
            </a:r>
            <a:r>
              <a:rPr lang="ru-RU" dirty="0"/>
              <a:t>, </a:t>
            </a:r>
            <a:r>
              <a:rPr lang="ru-RU" dirty="0" err="1"/>
              <a:t>әлеуметтік</a:t>
            </a:r>
            <a:r>
              <a:rPr lang="ru-RU" dirty="0"/>
              <a:t> </a:t>
            </a:r>
            <a:r>
              <a:rPr lang="ru-RU" dirty="0" err="1"/>
              <a:t>жүйе</a:t>
            </a:r>
            <a:r>
              <a:rPr lang="ru-RU" dirty="0"/>
              <a:t> </a:t>
            </a:r>
            <a:r>
              <a:rPr lang="ru-RU" dirty="0" err="1"/>
              <a:t>ретінде</a:t>
            </a:r>
            <a:r>
              <a:rPr lang="ru-RU" dirty="0"/>
              <a:t> </a:t>
            </a:r>
            <a:r>
              <a:rPr lang="ru-RU" dirty="0" err="1"/>
              <a:t>қоғам</a:t>
            </a:r>
            <a:r>
              <a:rPr lang="ru-RU" dirty="0"/>
              <a:t> </a:t>
            </a:r>
            <a:r>
              <a:rPr lang="ru-RU" dirty="0" err="1"/>
              <a:t>субъектілері</a:t>
            </a:r>
            <a:r>
              <a:rPr lang="ru-RU" dirty="0"/>
              <a:t> </a:t>
            </a:r>
            <a:r>
              <a:rPr lang="ru-RU" dirty="0" err="1"/>
              <a:t>арасында</a:t>
            </a:r>
            <a:r>
              <a:rPr lang="ru-RU" dirty="0"/>
              <a:t> </a:t>
            </a:r>
            <a:r>
              <a:rPr lang="ru-RU" dirty="0" err="1"/>
              <a:t>ақпарат</a:t>
            </a:r>
            <a:r>
              <a:rPr lang="ru-RU" dirty="0"/>
              <a:t> </a:t>
            </a:r>
            <a:r>
              <a:rPr lang="ru-RU" dirty="0" err="1"/>
              <a:t>алмасуды</a:t>
            </a:r>
            <a:r>
              <a:rPr lang="ru-RU" dirty="0"/>
              <a:t> </a:t>
            </a:r>
            <a:r>
              <a:rPr lang="ru-RU" dirty="0" err="1"/>
              <a:t>орнатады</a:t>
            </a:r>
            <a:r>
              <a:rPr lang="ru-RU" dirty="0"/>
              <a:t>. </a:t>
            </a:r>
            <a:endParaRPr lang="en-US" dirty="0" smtClean="0"/>
          </a:p>
          <a:p>
            <a:pPr marL="0" indent="0">
              <a:buNone/>
            </a:pPr>
            <a:r>
              <a:rPr lang="ru-RU" dirty="0" err="1" smtClean="0"/>
              <a:t>Бірақ</a:t>
            </a:r>
            <a:r>
              <a:rPr lang="ru-RU" dirty="0" smtClean="0"/>
              <a:t> </a:t>
            </a:r>
            <a:r>
              <a:rPr lang="ru-RU" dirty="0" err="1"/>
              <a:t>бұл</a:t>
            </a:r>
            <a:r>
              <a:rPr lang="ru-RU" dirty="0"/>
              <a:t> </a:t>
            </a:r>
            <a:r>
              <a:rPr lang="ru-RU" dirty="0" err="1"/>
              <a:t>үшін</a:t>
            </a:r>
            <a:r>
              <a:rPr lang="ru-RU" dirty="0"/>
              <a:t> </a:t>
            </a:r>
            <a:r>
              <a:rPr lang="en-US" dirty="0"/>
              <a:t>PR </a:t>
            </a:r>
            <a:r>
              <a:rPr lang="ru-RU" dirty="0" err="1"/>
              <a:t>қызметтері</a:t>
            </a:r>
            <a:r>
              <a:rPr lang="ru-RU" dirty="0"/>
              <a:t> БАҚ </a:t>
            </a:r>
            <a:r>
              <a:rPr lang="ru-RU" dirty="0" err="1"/>
              <a:t>ерекшеліктерін</a:t>
            </a:r>
            <a:r>
              <a:rPr lang="ru-RU" dirty="0"/>
              <a:t> </a:t>
            </a:r>
            <a:r>
              <a:rPr lang="ru-RU" dirty="0" err="1"/>
              <a:t>жақсы</a:t>
            </a:r>
            <a:r>
              <a:rPr lang="ru-RU" dirty="0"/>
              <a:t> </a:t>
            </a:r>
            <a:r>
              <a:rPr lang="ru-RU" dirty="0" err="1"/>
              <a:t>білуі</a:t>
            </a:r>
            <a:r>
              <a:rPr lang="ru-RU" dirty="0"/>
              <a:t> </a:t>
            </a:r>
            <a:r>
              <a:rPr lang="ru-RU" dirty="0" err="1"/>
              <a:t>керек</a:t>
            </a:r>
            <a:r>
              <a:rPr lang="ru-RU" dirty="0" smtClean="0"/>
              <a:t>.</a:t>
            </a:r>
            <a:endParaRPr lang="en-US" dirty="0" smtClean="0"/>
          </a:p>
          <a:p>
            <a:r>
              <a:rPr lang="en-US" dirty="0" smtClean="0"/>
              <a:t>PR-</a:t>
            </a:r>
            <a:r>
              <a:rPr lang="ru-RU" dirty="0" err="1"/>
              <a:t>науқандардың</a:t>
            </a:r>
            <a:r>
              <a:rPr lang="ru-RU" dirty="0"/>
              <a:t> </a:t>
            </a:r>
            <a:r>
              <a:rPr lang="ru-RU" dirty="0" err="1"/>
              <a:t>мақсаттары</a:t>
            </a:r>
            <a:r>
              <a:rPr lang="ru-RU" dirty="0" smtClean="0"/>
              <a:t>:</a:t>
            </a:r>
            <a:endParaRPr lang="en-US" dirty="0" smtClean="0"/>
          </a:p>
          <a:p>
            <a:r>
              <a:rPr lang="ru-RU" dirty="0" err="1" smtClean="0"/>
              <a:t>ақпараттандыру</a:t>
            </a:r>
            <a:r>
              <a:rPr lang="ru-RU" dirty="0" smtClean="0"/>
              <a:t>;</a:t>
            </a:r>
            <a:endParaRPr lang="en-US" dirty="0" smtClean="0"/>
          </a:p>
          <a:p>
            <a:r>
              <a:rPr lang="ru-RU" dirty="0" err="1" smtClean="0"/>
              <a:t>сендіру</a:t>
            </a:r>
            <a:r>
              <a:rPr lang="ru-RU" dirty="0" smtClean="0"/>
              <a:t>;</a:t>
            </a:r>
            <a:endParaRPr lang="en-US" dirty="0" smtClean="0"/>
          </a:p>
          <a:p>
            <a:r>
              <a:rPr lang="ru-RU" dirty="0" err="1" smtClean="0"/>
              <a:t>мақсатты</a:t>
            </a:r>
            <a:r>
              <a:rPr lang="ru-RU" dirty="0" smtClean="0"/>
              <a:t> </a:t>
            </a:r>
            <a:r>
              <a:rPr lang="ru-RU" dirty="0" err="1"/>
              <a:t>қоғамның</a:t>
            </a:r>
            <a:r>
              <a:rPr lang="ru-RU" dirty="0"/>
              <a:t> </a:t>
            </a:r>
            <a:r>
              <a:rPr lang="ru-RU" dirty="0" err="1"/>
              <a:t>мінез-құлқын</a:t>
            </a:r>
            <a:r>
              <a:rPr lang="ru-RU" dirty="0"/>
              <a:t> </a:t>
            </a:r>
            <a:r>
              <a:rPr lang="ru-RU" dirty="0" err="1"/>
              <a:t>өзгерту</a:t>
            </a:r>
            <a:r>
              <a:rPr lang="ru-RU" dirty="0"/>
              <a:t>;</a:t>
            </a:r>
          </a:p>
        </p:txBody>
      </p:sp>
    </p:spTree>
    <p:extLst>
      <p:ext uri="{BB962C8B-B14F-4D97-AF65-F5344CB8AC3E}">
        <p14:creationId xmlns:p14="http://schemas.microsoft.com/office/powerpoint/2010/main" val="31164331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100" b="1" dirty="0" err="1"/>
              <a:t>Кез-келген</a:t>
            </a:r>
            <a:r>
              <a:rPr lang="ru-RU" sz="3100" b="1" dirty="0"/>
              <a:t> </a:t>
            </a:r>
            <a:r>
              <a:rPr lang="en-US" sz="3100" b="1" dirty="0"/>
              <a:t>PR </a:t>
            </a:r>
            <a:r>
              <a:rPr lang="ru-RU" sz="3100" b="1" dirty="0" err="1"/>
              <a:t>субъектісінің</a:t>
            </a:r>
            <a:r>
              <a:rPr lang="ru-RU" sz="3100" b="1" dirty="0"/>
              <a:t> БАҚ-пен </a:t>
            </a:r>
            <a:r>
              <a:rPr lang="ru-RU" sz="3100" b="1" dirty="0" err="1"/>
              <a:t>қарым-қатынас</a:t>
            </a:r>
            <a:r>
              <a:rPr lang="ru-RU" sz="3100" b="1" dirty="0"/>
              <a:t> </a:t>
            </a:r>
            <a:r>
              <a:rPr lang="ru-RU" sz="3100" b="1" dirty="0" err="1"/>
              <a:t>саласы</a:t>
            </a:r>
            <a:r>
              <a:rPr lang="ru-RU" sz="3100" b="1" dirty="0"/>
              <a:t> (</a:t>
            </a:r>
            <a:r>
              <a:rPr lang="ru-RU" sz="3100" b="1" dirty="0" err="1"/>
              <a:t>басқаша</a:t>
            </a:r>
            <a:r>
              <a:rPr lang="ru-RU" sz="3100" b="1" dirty="0"/>
              <a:t> </a:t>
            </a:r>
            <a:r>
              <a:rPr lang="ru-RU" sz="3100" b="1" dirty="0" err="1"/>
              <a:t>айтқанда</a:t>
            </a:r>
            <a:r>
              <a:rPr lang="ru-RU" sz="3100" b="1" dirty="0"/>
              <a:t>, </a:t>
            </a:r>
            <a:r>
              <a:rPr lang="en-US" sz="3100" b="1" dirty="0" err="1"/>
              <a:t>Mediarelations</a:t>
            </a:r>
            <a:r>
              <a:rPr lang="en-US" sz="3100" b="1" dirty="0"/>
              <a:t>) </a:t>
            </a:r>
            <a:r>
              <a:rPr lang="ru-RU" sz="3100" b="1" dirty="0" err="1"/>
              <a:t>мыналарды</a:t>
            </a:r>
            <a:r>
              <a:rPr lang="ru-RU" sz="3100" b="1" dirty="0"/>
              <a:t> </a:t>
            </a:r>
            <a:r>
              <a:rPr lang="ru-RU" sz="3100" b="1" dirty="0" err="1"/>
              <a:t>қамтиды</a:t>
            </a:r>
            <a:r>
              <a:rPr lang="ru-RU" sz="3100" b="1" dirty="0" smtClean="0"/>
              <a:t>:</a:t>
            </a:r>
            <a:endParaRPr lang="ru-RU" b="1" dirty="0"/>
          </a:p>
        </p:txBody>
      </p:sp>
      <p:sp>
        <p:nvSpPr>
          <p:cNvPr id="3" name="Объект 2"/>
          <p:cNvSpPr>
            <a:spLocks noGrp="1"/>
          </p:cNvSpPr>
          <p:nvPr>
            <p:ph idx="1"/>
          </p:nvPr>
        </p:nvSpPr>
        <p:spPr>
          <a:xfrm>
            <a:off x="838200" y="1825624"/>
            <a:ext cx="11049000" cy="4767199"/>
          </a:xfrm>
        </p:spPr>
        <p:txBody>
          <a:bodyPr>
            <a:normAutofit fontScale="77500" lnSpcReduction="20000"/>
          </a:bodyPr>
          <a:lstStyle/>
          <a:p>
            <a:r>
              <a:rPr lang="ru-RU" dirty="0" smtClean="0"/>
              <a:t>БАҚ-та </a:t>
            </a:r>
            <a:r>
              <a:rPr lang="ru-RU" dirty="0" err="1"/>
              <a:t>ақпараттық</a:t>
            </a:r>
            <a:r>
              <a:rPr lang="ru-RU" dirty="0"/>
              <a:t> </a:t>
            </a:r>
            <a:r>
              <a:rPr lang="ru-RU" dirty="0" err="1"/>
              <a:t>науқандарды</a:t>
            </a:r>
            <a:r>
              <a:rPr lang="ru-RU" dirty="0"/>
              <a:t> </a:t>
            </a:r>
            <a:r>
              <a:rPr lang="ru-RU" dirty="0" err="1"/>
              <a:t>жоспарлау</a:t>
            </a:r>
            <a:r>
              <a:rPr lang="ru-RU" dirty="0"/>
              <a:t> </a:t>
            </a:r>
            <a:r>
              <a:rPr lang="ru-RU" dirty="0" err="1"/>
              <a:t>және</a:t>
            </a:r>
            <a:r>
              <a:rPr lang="ru-RU" dirty="0"/>
              <a:t> </a:t>
            </a:r>
            <a:r>
              <a:rPr lang="ru-RU" dirty="0" err="1"/>
              <a:t>өткізу</a:t>
            </a:r>
            <a:r>
              <a:rPr lang="ru-RU" dirty="0"/>
              <a:t> (</a:t>
            </a:r>
            <a:r>
              <a:rPr lang="ru-RU" dirty="0" err="1"/>
              <a:t>баспасөздегі</a:t>
            </a:r>
            <a:r>
              <a:rPr lang="ru-RU" dirty="0"/>
              <a:t> </a:t>
            </a:r>
            <a:r>
              <a:rPr lang="ru-RU" dirty="0" err="1"/>
              <a:t>Жарияланымдар</a:t>
            </a:r>
            <a:r>
              <a:rPr lang="ru-RU" dirty="0"/>
              <a:t>, радио мен </a:t>
            </a:r>
            <a:r>
              <a:rPr lang="ru-RU" dirty="0" err="1"/>
              <a:t>теледидардағы</a:t>
            </a:r>
            <a:r>
              <a:rPr lang="ru-RU" dirty="0"/>
              <a:t> </a:t>
            </a:r>
            <a:r>
              <a:rPr lang="ru-RU" dirty="0" err="1"/>
              <a:t>ақпараттық</a:t>
            </a:r>
            <a:r>
              <a:rPr lang="ru-RU" dirty="0"/>
              <a:t> </a:t>
            </a:r>
            <a:r>
              <a:rPr lang="ru-RU" dirty="0" err="1"/>
              <a:t>сюжеттер</a:t>
            </a:r>
            <a:r>
              <a:rPr lang="ru-RU" dirty="0" smtClean="0"/>
              <a:t>);</a:t>
            </a:r>
            <a:endParaRPr lang="en-US" dirty="0" smtClean="0"/>
          </a:p>
          <a:p>
            <a:r>
              <a:rPr lang="ru-RU" dirty="0" smtClean="0"/>
              <a:t>* </a:t>
            </a:r>
            <a:r>
              <a:rPr lang="ru-RU" dirty="0" err="1"/>
              <a:t>брифингтерді</a:t>
            </a:r>
            <a:r>
              <a:rPr lang="ru-RU" dirty="0"/>
              <a:t>, </a:t>
            </a:r>
            <a:r>
              <a:rPr lang="ru-RU" dirty="0" err="1"/>
              <a:t>баспасөз</a:t>
            </a:r>
            <a:r>
              <a:rPr lang="ru-RU" dirty="0"/>
              <a:t> </a:t>
            </a:r>
            <a:r>
              <a:rPr lang="ru-RU" dirty="0" err="1"/>
              <a:t>конференцияларын</a:t>
            </a:r>
            <a:r>
              <a:rPr lang="ru-RU" dirty="0"/>
              <a:t>, "</a:t>
            </a:r>
            <a:r>
              <a:rPr lang="ru-RU" dirty="0" err="1"/>
              <a:t>дөңгелек</a:t>
            </a:r>
            <a:r>
              <a:rPr lang="ru-RU" dirty="0"/>
              <a:t> </a:t>
            </a:r>
            <a:r>
              <a:rPr lang="ru-RU" dirty="0" err="1"/>
              <a:t>үстелдерді</a:t>
            </a:r>
            <a:r>
              <a:rPr lang="ru-RU" dirty="0"/>
              <a:t>", </a:t>
            </a:r>
            <a:r>
              <a:rPr lang="ru-RU" dirty="0" err="1"/>
              <a:t>эксклюзивті</a:t>
            </a:r>
            <a:r>
              <a:rPr lang="ru-RU" dirty="0"/>
              <a:t> </a:t>
            </a:r>
            <a:r>
              <a:rPr lang="ru-RU" dirty="0" err="1"/>
              <a:t>сұхбаттарды</a:t>
            </a:r>
            <a:r>
              <a:rPr lang="ru-RU" dirty="0"/>
              <a:t> </a:t>
            </a:r>
            <a:r>
              <a:rPr lang="ru-RU" dirty="0" err="1"/>
              <a:t>жоспарлау</a:t>
            </a:r>
            <a:r>
              <a:rPr lang="ru-RU" dirty="0"/>
              <a:t> </a:t>
            </a:r>
            <a:r>
              <a:rPr lang="ru-RU" dirty="0" err="1"/>
              <a:t>және</a:t>
            </a:r>
            <a:r>
              <a:rPr lang="ru-RU" dirty="0"/>
              <a:t> </a:t>
            </a:r>
            <a:r>
              <a:rPr lang="ru-RU" dirty="0" err="1"/>
              <a:t>өткізу</a:t>
            </a:r>
            <a:r>
              <a:rPr lang="ru-RU" dirty="0" smtClean="0"/>
              <a:t>;</a:t>
            </a:r>
            <a:endParaRPr lang="en-US" dirty="0" smtClean="0"/>
          </a:p>
          <a:p>
            <a:r>
              <a:rPr lang="ru-RU" dirty="0" smtClean="0"/>
              <a:t>* </a:t>
            </a:r>
            <a:r>
              <a:rPr lang="ru-RU" dirty="0" err="1"/>
              <a:t>кәсіби</a:t>
            </a:r>
            <a:r>
              <a:rPr lang="ru-RU" dirty="0"/>
              <a:t> копирайт (</a:t>
            </a:r>
            <a:r>
              <a:rPr lang="ru-RU" dirty="0" err="1"/>
              <a:t>сценарийлер</a:t>
            </a:r>
            <a:r>
              <a:rPr lang="ru-RU" dirty="0"/>
              <a:t>, </a:t>
            </a:r>
            <a:r>
              <a:rPr lang="ru-RU" dirty="0" err="1"/>
              <a:t>мақалалар</a:t>
            </a:r>
            <a:r>
              <a:rPr lang="ru-RU" dirty="0"/>
              <a:t>, </a:t>
            </a:r>
            <a:r>
              <a:rPr lang="ru-RU" dirty="0" err="1"/>
              <a:t>сөз</a:t>
            </a:r>
            <a:r>
              <a:rPr lang="ru-RU" dirty="0"/>
              <a:t> </a:t>
            </a:r>
            <a:r>
              <a:rPr lang="ru-RU" dirty="0" err="1"/>
              <a:t>сөйлеу</a:t>
            </a:r>
            <a:r>
              <a:rPr lang="ru-RU" dirty="0"/>
              <a:t> </a:t>
            </a:r>
            <a:r>
              <a:rPr lang="ru-RU" dirty="0" err="1"/>
              <a:t>мәтіндері</a:t>
            </a:r>
            <a:r>
              <a:rPr lang="ru-RU" dirty="0"/>
              <a:t> </a:t>
            </a:r>
            <a:r>
              <a:rPr lang="ru-RU" dirty="0" err="1"/>
              <a:t>және</a:t>
            </a:r>
            <a:r>
              <a:rPr lang="ru-RU" dirty="0"/>
              <a:t> т. б</a:t>
            </a:r>
            <a:r>
              <a:rPr lang="ru-RU" dirty="0" smtClean="0"/>
              <a:t>.););</a:t>
            </a:r>
            <a:endParaRPr lang="en-US" dirty="0" smtClean="0"/>
          </a:p>
          <a:p>
            <a:r>
              <a:rPr lang="ru-RU" dirty="0" smtClean="0"/>
              <a:t>* </a:t>
            </a:r>
            <a:r>
              <a:rPr lang="ru-RU" dirty="0" err="1"/>
              <a:t>клиенттің</a:t>
            </a:r>
            <a:r>
              <a:rPr lang="ru-RU" dirty="0"/>
              <a:t> </a:t>
            </a:r>
            <a:r>
              <a:rPr lang="ru-RU" dirty="0" err="1"/>
              <a:t>мүдделерін</a:t>
            </a:r>
            <a:r>
              <a:rPr lang="ru-RU" dirty="0"/>
              <a:t> </a:t>
            </a:r>
            <a:r>
              <a:rPr lang="ru-RU" dirty="0" err="1"/>
              <a:t>бұқаралық</a:t>
            </a:r>
            <a:r>
              <a:rPr lang="ru-RU" dirty="0"/>
              <a:t> </a:t>
            </a:r>
            <a:r>
              <a:rPr lang="ru-RU" dirty="0" err="1"/>
              <a:t>ақпарат</a:t>
            </a:r>
            <a:r>
              <a:rPr lang="ru-RU" dirty="0"/>
              <a:t> </a:t>
            </a:r>
            <a:r>
              <a:rPr lang="ru-RU" dirty="0" err="1"/>
              <a:t>құралдарында</a:t>
            </a:r>
            <a:r>
              <a:rPr lang="ru-RU" dirty="0"/>
              <a:t> </a:t>
            </a:r>
            <a:r>
              <a:rPr lang="ru-RU" dirty="0" err="1"/>
              <a:t>білдіру</a:t>
            </a:r>
            <a:r>
              <a:rPr lang="ru-RU" dirty="0" smtClean="0"/>
              <a:t>;</a:t>
            </a:r>
            <a:endParaRPr lang="en-US" dirty="0" smtClean="0"/>
          </a:p>
          <a:p>
            <a:r>
              <a:rPr lang="ru-RU" dirty="0" smtClean="0"/>
              <a:t>* </a:t>
            </a:r>
            <a:r>
              <a:rPr lang="ru-RU" dirty="0" err="1"/>
              <a:t>бұқаралық</a:t>
            </a:r>
            <a:r>
              <a:rPr lang="ru-RU" dirty="0"/>
              <a:t> </a:t>
            </a:r>
            <a:r>
              <a:rPr lang="ru-RU" dirty="0" err="1"/>
              <a:t>ақпарат</a:t>
            </a:r>
            <a:r>
              <a:rPr lang="ru-RU" dirty="0"/>
              <a:t> </a:t>
            </a:r>
            <a:r>
              <a:rPr lang="ru-RU" dirty="0" err="1"/>
              <a:t>құралдарында</a:t>
            </a:r>
            <a:r>
              <a:rPr lang="ru-RU" dirty="0"/>
              <a:t> </a:t>
            </a:r>
            <a:r>
              <a:rPr lang="ru-RU" dirty="0" err="1"/>
              <a:t>компанияның</a:t>
            </a:r>
            <a:r>
              <a:rPr lang="ru-RU" dirty="0"/>
              <a:t>/</a:t>
            </a:r>
            <a:r>
              <a:rPr lang="ru-RU" dirty="0" err="1"/>
              <a:t>өнімнің</a:t>
            </a:r>
            <a:r>
              <a:rPr lang="ru-RU" dirty="0"/>
              <a:t>/</a:t>
            </a:r>
            <a:r>
              <a:rPr lang="ru-RU" dirty="0" err="1"/>
              <a:t>акцияның</a:t>
            </a:r>
            <a:r>
              <a:rPr lang="ru-RU" dirty="0"/>
              <a:t> </a:t>
            </a:r>
            <a:r>
              <a:rPr lang="ru-RU" dirty="0" err="1"/>
              <a:t>позициялау</a:t>
            </a:r>
            <a:r>
              <a:rPr lang="ru-RU" dirty="0"/>
              <a:t> </a:t>
            </a:r>
            <a:r>
              <a:rPr lang="ru-RU" dirty="0" err="1"/>
              <a:t>сұрақтары</a:t>
            </a:r>
            <a:r>
              <a:rPr lang="ru-RU" dirty="0"/>
              <a:t> </a:t>
            </a:r>
            <a:r>
              <a:rPr lang="ru-RU" dirty="0" err="1"/>
              <a:t>бойынша</a:t>
            </a:r>
            <a:r>
              <a:rPr lang="ru-RU" dirty="0"/>
              <a:t> </a:t>
            </a:r>
            <a:r>
              <a:rPr lang="ru-RU" dirty="0" err="1"/>
              <a:t>кеңес</a:t>
            </a:r>
            <a:r>
              <a:rPr lang="ru-RU" dirty="0"/>
              <a:t> беру</a:t>
            </a:r>
            <a:r>
              <a:rPr lang="ru-RU" dirty="0" smtClean="0"/>
              <a:t>;</a:t>
            </a:r>
            <a:endParaRPr lang="en-US" dirty="0" smtClean="0"/>
          </a:p>
          <a:p>
            <a:r>
              <a:rPr lang="ru-RU" dirty="0" smtClean="0"/>
              <a:t>* </a:t>
            </a:r>
            <a:r>
              <a:rPr lang="ru-RU" dirty="0" err="1"/>
              <a:t>баспасөз</a:t>
            </a:r>
            <a:r>
              <a:rPr lang="ru-RU" dirty="0"/>
              <a:t> </a:t>
            </a:r>
            <a:r>
              <a:rPr lang="ru-RU" dirty="0" err="1"/>
              <a:t>турларын</a:t>
            </a:r>
            <a:r>
              <a:rPr lang="ru-RU" dirty="0"/>
              <a:t> </a:t>
            </a:r>
            <a:r>
              <a:rPr lang="ru-RU" dirty="0" err="1"/>
              <a:t>ұйымдастыру</a:t>
            </a:r>
            <a:r>
              <a:rPr lang="ru-RU" dirty="0"/>
              <a:t> </a:t>
            </a:r>
            <a:r>
              <a:rPr lang="ru-RU" dirty="0" err="1"/>
              <a:t>және</a:t>
            </a:r>
            <a:r>
              <a:rPr lang="ru-RU" dirty="0"/>
              <a:t> </a:t>
            </a:r>
            <a:r>
              <a:rPr lang="ru-RU" dirty="0" err="1"/>
              <a:t>сүйемелдеу</a:t>
            </a:r>
            <a:r>
              <a:rPr lang="ru-RU" dirty="0" smtClean="0"/>
              <a:t>;</a:t>
            </a:r>
            <a:endParaRPr lang="en-US" dirty="0" smtClean="0"/>
          </a:p>
          <a:p>
            <a:r>
              <a:rPr lang="ru-RU" dirty="0" smtClean="0"/>
              <a:t>* </a:t>
            </a:r>
            <a:r>
              <a:rPr lang="ru-RU" dirty="0"/>
              <a:t>Р</a:t>
            </a:r>
            <a:r>
              <a:rPr lang="en-US" dirty="0"/>
              <a:t>R-</a:t>
            </a:r>
            <a:r>
              <a:rPr lang="ru-RU" dirty="0" err="1"/>
              <a:t>тәуекел-факторларын</a:t>
            </a:r>
            <a:r>
              <a:rPr lang="ru-RU" dirty="0"/>
              <a:t> </a:t>
            </a:r>
            <a:r>
              <a:rPr lang="ru-RU" dirty="0" err="1"/>
              <a:t>анықтау</a:t>
            </a:r>
            <a:r>
              <a:rPr lang="ru-RU" dirty="0"/>
              <a:t> </a:t>
            </a:r>
            <a:r>
              <a:rPr lang="ru-RU" dirty="0" err="1"/>
              <a:t>және</a:t>
            </a:r>
            <a:r>
              <a:rPr lang="ru-RU" dirty="0"/>
              <a:t> </a:t>
            </a:r>
            <a:r>
              <a:rPr lang="ru-RU" dirty="0" err="1"/>
              <a:t>талдау</a:t>
            </a:r>
            <a:r>
              <a:rPr lang="ru-RU" dirty="0"/>
              <a:t> </a:t>
            </a:r>
            <a:r>
              <a:rPr lang="ru-RU" dirty="0" err="1"/>
              <a:t>мәселелері</a:t>
            </a:r>
            <a:r>
              <a:rPr lang="ru-RU" dirty="0"/>
              <a:t> </a:t>
            </a:r>
            <a:r>
              <a:rPr lang="ru-RU" dirty="0" err="1"/>
              <a:t>бойынша</a:t>
            </a:r>
            <a:r>
              <a:rPr lang="ru-RU" dirty="0"/>
              <a:t> консалтинг; "</a:t>
            </a:r>
            <a:r>
              <a:rPr lang="ru-RU" dirty="0" err="1"/>
              <a:t>дағдарыстық</a:t>
            </a:r>
            <a:r>
              <a:rPr lang="ru-RU" dirty="0"/>
              <a:t>" </a:t>
            </a:r>
            <a:r>
              <a:rPr lang="ru-RU" dirty="0" err="1"/>
              <a:t>жағдайларда</a:t>
            </a:r>
            <a:r>
              <a:rPr lang="ru-RU" dirty="0"/>
              <a:t> БАҚ-пен </a:t>
            </a:r>
            <a:r>
              <a:rPr lang="ru-RU" dirty="0" err="1"/>
              <a:t>өзара</a:t>
            </a:r>
            <a:r>
              <a:rPr lang="ru-RU" dirty="0"/>
              <a:t> </a:t>
            </a:r>
            <a:r>
              <a:rPr lang="ru-RU" dirty="0" err="1"/>
              <a:t>іс-қимыл</a:t>
            </a:r>
            <a:r>
              <a:rPr lang="ru-RU" dirty="0"/>
              <a:t> </a:t>
            </a:r>
            <a:r>
              <a:rPr lang="ru-RU" dirty="0" err="1"/>
              <a:t>стратегиясын</a:t>
            </a:r>
            <a:r>
              <a:rPr lang="ru-RU" dirty="0"/>
              <a:t> </a:t>
            </a:r>
            <a:r>
              <a:rPr lang="ru-RU" dirty="0" err="1"/>
              <a:t>әзірлеу</a:t>
            </a:r>
            <a:r>
              <a:rPr lang="ru-RU" dirty="0" smtClean="0"/>
              <a:t>;</a:t>
            </a:r>
            <a:endParaRPr lang="en-US" dirty="0" smtClean="0"/>
          </a:p>
          <a:p>
            <a:r>
              <a:rPr lang="ru-RU" dirty="0" smtClean="0"/>
              <a:t>* </a:t>
            </a:r>
            <a:r>
              <a:rPr lang="ru-RU" dirty="0" err="1"/>
              <a:t>клиенттің</a:t>
            </a:r>
            <a:r>
              <a:rPr lang="ru-RU" dirty="0"/>
              <a:t> </a:t>
            </a:r>
            <a:r>
              <a:rPr lang="ru-RU" dirty="0" err="1"/>
              <a:t>іс-шараларын</a:t>
            </a:r>
            <a:r>
              <a:rPr lang="ru-RU" dirty="0"/>
              <a:t> БАҚ </a:t>
            </a:r>
            <a:r>
              <a:rPr lang="ru-RU" dirty="0" err="1"/>
              <a:t>жариялау</a:t>
            </a:r>
            <a:r>
              <a:rPr lang="ru-RU" dirty="0"/>
              <a:t> (</a:t>
            </a:r>
            <a:r>
              <a:rPr lang="ru-RU" dirty="0" err="1"/>
              <a:t>көрмеге</a:t>
            </a:r>
            <a:r>
              <a:rPr lang="ru-RU" dirty="0"/>
              <a:t>, </a:t>
            </a:r>
            <a:r>
              <a:rPr lang="ru-RU" dirty="0" err="1"/>
              <a:t>симпозиумға</a:t>
            </a:r>
            <a:r>
              <a:rPr lang="ru-RU" dirty="0"/>
              <a:t>, </a:t>
            </a:r>
            <a:r>
              <a:rPr lang="ru-RU" dirty="0" err="1"/>
              <a:t>конференцияға</a:t>
            </a:r>
            <a:r>
              <a:rPr lang="ru-RU" dirty="0"/>
              <a:t>, </a:t>
            </a:r>
            <a:r>
              <a:rPr lang="ru-RU" dirty="0" err="1"/>
              <a:t>презентацияларға</a:t>
            </a:r>
            <a:r>
              <a:rPr lang="ru-RU" dirty="0"/>
              <a:t>, </a:t>
            </a:r>
            <a:r>
              <a:rPr lang="ru-RU" dirty="0" err="1"/>
              <a:t>дүкеннің</a:t>
            </a:r>
            <a:r>
              <a:rPr lang="ru-RU" dirty="0"/>
              <a:t>, </a:t>
            </a:r>
            <a:r>
              <a:rPr lang="ru-RU" dirty="0" err="1"/>
              <a:t>кеңсенің</a:t>
            </a:r>
            <a:r>
              <a:rPr lang="ru-RU" dirty="0"/>
              <a:t> </a:t>
            </a:r>
            <a:r>
              <a:rPr lang="ru-RU" dirty="0" err="1"/>
              <a:t>ашылуына</a:t>
            </a:r>
            <a:r>
              <a:rPr lang="ru-RU" dirty="0"/>
              <a:t> </a:t>
            </a:r>
            <a:r>
              <a:rPr lang="ru-RU" dirty="0" err="1"/>
              <a:t>қатысу</a:t>
            </a:r>
            <a:r>
              <a:rPr lang="ru-RU" dirty="0"/>
              <a:t>, </a:t>
            </a:r>
            <a:r>
              <a:rPr lang="ru-RU" dirty="0" err="1"/>
              <a:t>мерейтойлық</a:t>
            </a:r>
            <a:r>
              <a:rPr lang="ru-RU" dirty="0"/>
              <a:t> </a:t>
            </a:r>
            <a:r>
              <a:rPr lang="ru-RU" dirty="0" err="1"/>
              <a:t>іс-шаралар</a:t>
            </a:r>
            <a:r>
              <a:rPr lang="ru-RU" dirty="0"/>
              <a:t>)); </a:t>
            </a:r>
            <a:r>
              <a:rPr lang="ru-RU" dirty="0" err="1"/>
              <a:t>баспасөз</a:t>
            </a:r>
            <a:r>
              <a:rPr lang="ru-RU" dirty="0"/>
              <a:t> </a:t>
            </a:r>
            <a:r>
              <a:rPr lang="ru-RU" dirty="0" err="1"/>
              <a:t>хабарламаларын</a:t>
            </a:r>
            <a:r>
              <a:rPr lang="ru-RU" dirty="0"/>
              <a:t> </a:t>
            </a:r>
            <a:r>
              <a:rPr lang="ru-RU" dirty="0" err="1"/>
              <a:t>жазу</a:t>
            </a:r>
            <a:r>
              <a:rPr lang="ru-RU" dirty="0"/>
              <a:t> </a:t>
            </a:r>
            <a:r>
              <a:rPr lang="ru-RU" dirty="0" err="1"/>
              <a:t>және</a:t>
            </a:r>
            <a:r>
              <a:rPr lang="ru-RU" dirty="0"/>
              <a:t> </a:t>
            </a:r>
            <a:r>
              <a:rPr lang="ru-RU" dirty="0" err="1"/>
              <a:t>жіберу</a:t>
            </a:r>
            <a:r>
              <a:rPr lang="ru-RU" dirty="0" smtClean="0"/>
              <a:t>;</a:t>
            </a:r>
            <a:endParaRPr lang="en-US" dirty="0" smtClean="0"/>
          </a:p>
          <a:p>
            <a:r>
              <a:rPr lang="ru-RU" dirty="0" smtClean="0"/>
              <a:t>* </a:t>
            </a:r>
            <a:r>
              <a:rPr lang="ru-RU" dirty="0"/>
              <a:t>БАҚ </a:t>
            </a:r>
            <a:r>
              <a:rPr lang="ru-RU" dirty="0" err="1"/>
              <a:t>тақырыптық</a:t>
            </a:r>
            <a:r>
              <a:rPr lang="ru-RU" dirty="0"/>
              <a:t> </a:t>
            </a:r>
            <a:r>
              <a:rPr lang="ru-RU" dirty="0" err="1"/>
              <a:t>мониторингі</a:t>
            </a:r>
            <a:r>
              <a:rPr lang="ru-RU" dirty="0"/>
              <a:t> </a:t>
            </a:r>
            <a:r>
              <a:rPr lang="ru-RU" dirty="0" err="1"/>
              <a:t>және</a:t>
            </a:r>
            <a:r>
              <a:rPr lang="ru-RU" dirty="0"/>
              <a:t> оны </a:t>
            </a:r>
            <a:r>
              <a:rPr lang="ru-RU" dirty="0" err="1"/>
              <a:t>талдау</a:t>
            </a:r>
            <a:r>
              <a:rPr lang="ru-RU" dirty="0"/>
              <a:t>; </a:t>
            </a:r>
            <a:r>
              <a:rPr lang="ru-RU" dirty="0" err="1"/>
              <a:t>баспасөз-клиппинг</a:t>
            </a:r>
            <a:r>
              <a:rPr lang="ru-RU" dirty="0"/>
              <a:t>.</a:t>
            </a:r>
          </a:p>
        </p:txBody>
      </p:sp>
    </p:spTree>
    <p:extLst>
      <p:ext uri="{BB962C8B-B14F-4D97-AF65-F5344CB8AC3E}">
        <p14:creationId xmlns:p14="http://schemas.microsoft.com/office/powerpoint/2010/main" val="711965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en-US" b="1" dirty="0"/>
              <a:t>PR </a:t>
            </a:r>
            <a:r>
              <a:rPr lang="ru-RU" b="1" dirty="0" err="1"/>
              <a:t>құжаттары</a:t>
            </a:r>
            <a:r>
              <a:rPr lang="ru-RU" b="1" dirty="0"/>
              <a:t> </a:t>
            </a:r>
            <a:r>
              <a:rPr lang="ru-RU" b="1" dirty="0" err="1"/>
              <a:t>маман</a:t>
            </a:r>
            <a:r>
              <a:rPr lang="ru-RU" b="1" dirty="0"/>
              <a:t>, </a:t>
            </a:r>
            <a:r>
              <a:rPr lang="ru-RU" b="1" dirty="0" err="1"/>
              <a:t>бақыланатын</a:t>
            </a:r>
            <a:r>
              <a:rPr lang="ru-RU" b="1" dirty="0"/>
              <a:t> </a:t>
            </a:r>
            <a:r>
              <a:rPr lang="ru-RU" b="1" dirty="0" err="1"/>
              <a:t>және</a:t>
            </a:r>
            <a:r>
              <a:rPr lang="ru-RU" b="1" dirty="0"/>
              <a:t> </a:t>
            </a:r>
            <a:r>
              <a:rPr lang="ru-RU" b="1" dirty="0" err="1"/>
              <a:t>бақыланбайтын</a:t>
            </a:r>
            <a:r>
              <a:rPr lang="ru-RU" b="1" dirty="0"/>
              <a:t> </a:t>
            </a:r>
            <a:r>
              <a:rPr lang="ru-RU" b="1" dirty="0" err="1" smtClean="0"/>
              <a:t>ақпарат</a:t>
            </a:r>
            <a:endParaRPr lang="ru-RU" b="1" dirty="0"/>
          </a:p>
        </p:txBody>
      </p:sp>
      <p:sp>
        <p:nvSpPr>
          <p:cNvPr id="3" name="Объект 2"/>
          <p:cNvSpPr>
            <a:spLocks noGrp="1"/>
          </p:cNvSpPr>
          <p:nvPr>
            <p:ph idx="1"/>
          </p:nvPr>
        </p:nvSpPr>
        <p:spPr/>
        <p:txBody>
          <a:bodyPr>
            <a:normAutofit fontScale="92500" lnSpcReduction="10000"/>
          </a:bodyPr>
          <a:lstStyle/>
          <a:p>
            <a:r>
              <a:rPr lang="ru-RU" dirty="0" err="1" smtClean="0"/>
              <a:t>Бақыланатын</a:t>
            </a:r>
            <a:r>
              <a:rPr lang="ru-RU" dirty="0" smtClean="0"/>
              <a:t> </a:t>
            </a:r>
            <a:r>
              <a:rPr lang="ru-RU" dirty="0" err="1"/>
              <a:t>ақпаратқа</a:t>
            </a:r>
            <a:r>
              <a:rPr lang="ru-RU" dirty="0"/>
              <a:t> </a:t>
            </a:r>
            <a:r>
              <a:rPr lang="ru-RU" dirty="0" err="1"/>
              <a:t>жыл</a:t>
            </a:r>
            <a:r>
              <a:rPr lang="ru-RU" dirty="0"/>
              <a:t> </a:t>
            </a:r>
            <a:r>
              <a:rPr lang="ru-RU" dirty="0" err="1"/>
              <a:t>сайынғы</a:t>
            </a:r>
            <a:r>
              <a:rPr lang="ru-RU" dirty="0"/>
              <a:t> </a:t>
            </a:r>
            <a:r>
              <a:rPr lang="ru-RU" dirty="0" err="1"/>
              <a:t>есептер</a:t>
            </a:r>
            <a:r>
              <a:rPr lang="ru-RU" dirty="0"/>
              <a:t> (</a:t>
            </a:r>
            <a:r>
              <a:rPr lang="ru-RU" dirty="0" err="1"/>
              <a:t>жұмыстың</a:t>
            </a:r>
            <a:r>
              <a:rPr lang="ru-RU" dirty="0"/>
              <a:t> </a:t>
            </a:r>
            <a:r>
              <a:rPr lang="ru-RU" dirty="0" err="1"/>
              <a:t>негізгі</a:t>
            </a:r>
            <a:r>
              <a:rPr lang="ru-RU" dirty="0"/>
              <a:t> </a:t>
            </a:r>
            <a:r>
              <a:rPr lang="ru-RU" dirty="0" err="1"/>
              <a:t>көрсеткіштерінің</a:t>
            </a:r>
            <a:r>
              <a:rPr lang="ru-RU" dirty="0"/>
              <a:t> </a:t>
            </a:r>
            <a:r>
              <a:rPr lang="ru-RU" dirty="0" err="1"/>
              <a:t>динамикасы</a:t>
            </a:r>
            <a:r>
              <a:rPr lang="ru-RU" dirty="0"/>
              <a:t>, </a:t>
            </a:r>
            <a:r>
              <a:rPr lang="ru-RU" dirty="0" err="1"/>
              <a:t>бухгалтерлік</a:t>
            </a:r>
            <a:r>
              <a:rPr lang="ru-RU" dirty="0"/>
              <a:t> баланс, </a:t>
            </a:r>
            <a:r>
              <a:rPr lang="ru-RU" dirty="0" err="1"/>
              <a:t>басқалар</a:t>
            </a:r>
            <a:r>
              <a:rPr lang="ru-RU" dirty="0"/>
              <a:t>), </a:t>
            </a:r>
            <a:r>
              <a:rPr lang="ru-RU" dirty="0" err="1"/>
              <a:t>фотоматериалдар</a:t>
            </a:r>
            <a:r>
              <a:rPr lang="ru-RU" dirty="0"/>
              <a:t>, аудио, видео, </a:t>
            </a:r>
            <a:r>
              <a:rPr lang="en-US" dirty="0"/>
              <a:t>CD, DVD-</a:t>
            </a:r>
            <a:r>
              <a:rPr lang="ru-RU" dirty="0" err="1"/>
              <a:t>тасығыштардағы</a:t>
            </a:r>
            <a:r>
              <a:rPr lang="ru-RU" dirty="0"/>
              <a:t> </a:t>
            </a:r>
            <a:r>
              <a:rPr lang="ru-RU" dirty="0" err="1"/>
              <a:t>ақпарат</a:t>
            </a:r>
            <a:r>
              <a:rPr lang="ru-RU" dirty="0"/>
              <a:t>, </a:t>
            </a:r>
            <a:r>
              <a:rPr lang="ru-RU" dirty="0" err="1"/>
              <a:t>қоғамдық</a:t>
            </a:r>
            <a:r>
              <a:rPr lang="ru-RU" dirty="0"/>
              <a:t> </a:t>
            </a:r>
            <a:r>
              <a:rPr lang="ru-RU" dirty="0" err="1"/>
              <a:t>қызметтер</a:t>
            </a:r>
            <a:r>
              <a:rPr lang="ru-RU" dirty="0"/>
              <a:t> </a:t>
            </a:r>
            <a:r>
              <a:rPr lang="ru-RU" dirty="0" err="1"/>
              <a:t>туралы</a:t>
            </a:r>
            <a:r>
              <a:rPr lang="ru-RU" dirty="0"/>
              <a:t> </a:t>
            </a:r>
            <a:r>
              <a:rPr lang="ru-RU" dirty="0" err="1"/>
              <a:t>хабарламалар</a:t>
            </a:r>
            <a:r>
              <a:rPr lang="ru-RU" dirty="0"/>
              <a:t>, </a:t>
            </a:r>
            <a:r>
              <a:rPr lang="ru-RU" dirty="0" err="1"/>
              <a:t>бэкгроудерлер</a:t>
            </a:r>
            <a:r>
              <a:rPr lang="ru-RU" dirty="0"/>
              <a:t>, </a:t>
            </a:r>
            <a:r>
              <a:rPr lang="ru-RU" dirty="0" err="1" smtClean="0"/>
              <a:t>Баспасөз</a:t>
            </a:r>
            <a:r>
              <a:rPr lang="ru-RU" dirty="0" smtClean="0"/>
              <a:t> </a:t>
            </a:r>
            <a:r>
              <a:rPr lang="ru-RU" dirty="0" err="1"/>
              <a:t>релиздері</a:t>
            </a:r>
            <a:r>
              <a:rPr lang="ru-RU" dirty="0"/>
              <a:t>, медиа-кит, </a:t>
            </a:r>
            <a:r>
              <a:rPr lang="ru-RU" dirty="0" err="1"/>
              <a:t>атаулы</a:t>
            </a:r>
            <a:r>
              <a:rPr lang="ru-RU" dirty="0"/>
              <a:t> </a:t>
            </a:r>
            <a:r>
              <a:rPr lang="ru-RU" dirty="0" err="1"/>
              <a:t>мақалалар</a:t>
            </a:r>
            <a:r>
              <a:rPr lang="ru-RU" dirty="0"/>
              <a:t>, </a:t>
            </a:r>
            <a:r>
              <a:rPr lang="ru-RU" dirty="0" err="1"/>
              <a:t>мәлімдемелер</a:t>
            </a:r>
            <a:r>
              <a:rPr lang="ru-RU" dirty="0"/>
              <a:t>, </a:t>
            </a:r>
            <a:r>
              <a:rPr lang="ru-RU" dirty="0" err="1"/>
              <a:t>бір</a:t>
            </a:r>
            <a:r>
              <a:rPr lang="ru-RU" dirty="0"/>
              <a:t> </a:t>
            </a:r>
            <a:r>
              <a:rPr lang="ru-RU" dirty="0" err="1"/>
              <a:t>сөзбен</a:t>
            </a:r>
            <a:r>
              <a:rPr lang="ru-RU" dirty="0"/>
              <a:t> </a:t>
            </a:r>
            <a:r>
              <a:rPr lang="ru-RU" dirty="0" err="1"/>
              <a:t>айтқанда</a:t>
            </a:r>
            <a:r>
              <a:rPr lang="ru-RU" dirty="0"/>
              <a:t>, </a:t>
            </a:r>
            <a:r>
              <a:rPr lang="en-US" dirty="0"/>
              <a:t>PR-</a:t>
            </a:r>
            <a:r>
              <a:rPr lang="ru-RU" dirty="0" err="1"/>
              <a:t>қызметтердің</a:t>
            </a:r>
            <a:r>
              <a:rPr lang="ru-RU" dirty="0"/>
              <a:t> </a:t>
            </a:r>
            <a:r>
              <a:rPr lang="ru-RU" dirty="0" err="1"/>
              <a:t>өздері</a:t>
            </a:r>
            <a:r>
              <a:rPr lang="ru-RU" dirty="0"/>
              <a:t> </a:t>
            </a:r>
            <a:r>
              <a:rPr lang="ru-RU" dirty="0" err="1"/>
              <a:t>ішкі</a:t>
            </a:r>
            <a:r>
              <a:rPr lang="ru-RU" dirty="0"/>
              <a:t> </a:t>
            </a:r>
            <a:r>
              <a:rPr lang="ru-RU" dirty="0" err="1"/>
              <a:t>корпоративтік</a:t>
            </a:r>
            <a:r>
              <a:rPr lang="ru-RU" dirty="0"/>
              <a:t> </a:t>
            </a:r>
            <a:r>
              <a:rPr lang="ru-RU" dirty="0" err="1"/>
              <a:t>пайдалану</a:t>
            </a:r>
            <a:r>
              <a:rPr lang="ru-RU" dirty="0"/>
              <a:t> </a:t>
            </a:r>
            <a:r>
              <a:rPr lang="ru-RU" dirty="0" err="1"/>
              <a:t>үшін</a:t>
            </a:r>
            <a:r>
              <a:rPr lang="ru-RU" dirty="0"/>
              <a:t> </a:t>
            </a:r>
            <a:r>
              <a:rPr lang="ru-RU" dirty="0" err="1"/>
              <a:t>және</a:t>
            </a:r>
            <a:r>
              <a:rPr lang="ru-RU" dirty="0"/>
              <a:t> БАҚ </a:t>
            </a:r>
            <a:r>
              <a:rPr lang="ru-RU" dirty="0" err="1"/>
              <a:t>үшін</a:t>
            </a:r>
            <a:r>
              <a:rPr lang="ru-RU" dirty="0"/>
              <a:t> </a:t>
            </a:r>
            <a:r>
              <a:rPr lang="ru-RU" dirty="0" err="1"/>
              <a:t>дайындайтын</a:t>
            </a:r>
            <a:r>
              <a:rPr lang="ru-RU" dirty="0"/>
              <a:t> </a:t>
            </a:r>
            <a:r>
              <a:rPr lang="ru-RU" dirty="0" err="1"/>
              <a:t>Барлық</a:t>
            </a:r>
            <a:r>
              <a:rPr lang="ru-RU" dirty="0"/>
              <a:t> </a:t>
            </a:r>
            <a:r>
              <a:rPr lang="ru-RU" dirty="0" err="1"/>
              <a:t>материалдар</a:t>
            </a:r>
            <a:r>
              <a:rPr lang="ru-RU" dirty="0"/>
              <a:t>, </a:t>
            </a:r>
            <a:r>
              <a:rPr lang="ru-RU" dirty="0" err="1"/>
              <a:t>егер</a:t>
            </a:r>
            <a:r>
              <a:rPr lang="ru-RU" dirty="0"/>
              <a:t> БАҚ </a:t>
            </a:r>
            <a:r>
              <a:rPr lang="en-US" dirty="0"/>
              <a:t>PR - </a:t>
            </a:r>
            <a:r>
              <a:rPr lang="ru-RU" dirty="0" err="1"/>
              <a:t>қызметтермен</a:t>
            </a:r>
            <a:r>
              <a:rPr lang="ru-RU" dirty="0"/>
              <a:t> </a:t>
            </a:r>
            <a:r>
              <a:rPr lang="ru-RU" dirty="0" err="1"/>
              <a:t>уағдаластық</a:t>
            </a:r>
            <a:r>
              <a:rPr lang="ru-RU" dirty="0"/>
              <a:t> </a:t>
            </a:r>
            <a:r>
              <a:rPr lang="ru-RU" dirty="0" err="1"/>
              <a:t>бойынша</a:t>
            </a:r>
            <a:r>
              <a:rPr lang="ru-RU" dirty="0"/>
              <a:t> </a:t>
            </a:r>
            <a:r>
              <a:rPr lang="ru-RU" dirty="0" err="1"/>
              <a:t>оларды</a:t>
            </a:r>
            <a:r>
              <a:rPr lang="ru-RU" dirty="0"/>
              <a:t> </a:t>
            </a:r>
            <a:r>
              <a:rPr lang="en-US" dirty="0"/>
              <a:t>PR-</a:t>
            </a:r>
            <a:r>
              <a:rPr lang="ru-RU" dirty="0" err="1"/>
              <a:t>қызметтерден</a:t>
            </a:r>
            <a:r>
              <a:rPr lang="ru-RU" dirty="0"/>
              <a:t> </a:t>
            </a:r>
            <a:r>
              <a:rPr lang="ru-RU" dirty="0" err="1"/>
              <a:t>алған</a:t>
            </a:r>
            <a:r>
              <a:rPr lang="ru-RU" dirty="0"/>
              <a:t> </a:t>
            </a:r>
            <a:r>
              <a:rPr lang="ru-RU" dirty="0" err="1"/>
              <a:t>түрде</a:t>
            </a:r>
            <a:r>
              <a:rPr lang="ru-RU" dirty="0"/>
              <a:t> </a:t>
            </a:r>
            <a:r>
              <a:rPr lang="ru-RU" dirty="0" err="1"/>
              <a:t>басып</a:t>
            </a:r>
            <a:r>
              <a:rPr lang="ru-RU" dirty="0"/>
              <a:t> </a:t>
            </a:r>
            <a:r>
              <a:rPr lang="ru-RU" dirty="0" err="1"/>
              <a:t>шығарса</a:t>
            </a:r>
            <a:r>
              <a:rPr lang="ru-RU" dirty="0" smtClean="0"/>
              <a:t>.</a:t>
            </a:r>
            <a:endParaRPr lang="en-US" dirty="0" smtClean="0"/>
          </a:p>
          <a:p>
            <a:r>
              <a:rPr lang="ru-RU" dirty="0" err="1" smtClean="0"/>
              <a:t>Ақпаратты</a:t>
            </a:r>
            <a:r>
              <a:rPr lang="ru-RU" dirty="0" smtClean="0"/>
              <a:t> </a:t>
            </a:r>
            <a:r>
              <a:rPr lang="ru-RU" dirty="0" err="1"/>
              <a:t>берудің</a:t>
            </a:r>
            <a:r>
              <a:rPr lang="ru-RU" dirty="0"/>
              <a:t> </a:t>
            </a:r>
            <a:r>
              <a:rPr lang="ru-RU" dirty="0" err="1"/>
              <a:t>бақыланбайтын</a:t>
            </a:r>
            <a:r>
              <a:rPr lang="ru-RU" dirty="0"/>
              <a:t> </a:t>
            </a:r>
            <a:r>
              <a:rPr lang="ru-RU" dirty="0" err="1"/>
              <a:t>формаларына</a:t>
            </a:r>
            <a:r>
              <a:rPr lang="ru-RU" dirty="0"/>
              <a:t> </a:t>
            </a:r>
            <a:r>
              <a:rPr lang="ru-RU" dirty="0" err="1"/>
              <a:t>құрылымына</a:t>
            </a:r>
            <a:r>
              <a:rPr lang="ru-RU" dirty="0"/>
              <a:t> </a:t>
            </a:r>
            <a:r>
              <a:rPr lang="en-US" dirty="0"/>
              <a:t>PR </a:t>
            </a:r>
            <a:r>
              <a:rPr lang="ru-RU" dirty="0" err="1"/>
              <a:t>қызметтері</a:t>
            </a:r>
            <a:r>
              <a:rPr lang="ru-RU" dirty="0"/>
              <a:t> </a:t>
            </a:r>
            <a:r>
              <a:rPr lang="ru-RU" dirty="0" err="1"/>
              <a:t>кіретін</a:t>
            </a:r>
            <a:r>
              <a:rPr lang="ru-RU" dirty="0"/>
              <a:t> </a:t>
            </a:r>
            <a:r>
              <a:rPr lang="ru-RU" dirty="0" err="1"/>
              <a:t>мекемелердің</a:t>
            </a:r>
            <a:r>
              <a:rPr lang="ru-RU" dirty="0"/>
              <a:t> </a:t>
            </a:r>
            <a:r>
              <a:rPr lang="ru-RU" dirty="0" err="1"/>
              <a:t>қызметі</a:t>
            </a:r>
            <a:r>
              <a:rPr lang="ru-RU" dirty="0"/>
              <a:t> </a:t>
            </a:r>
            <a:r>
              <a:rPr lang="ru-RU" dirty="0" err="1"/>
              <a:t>туралы</a:t>
            </a:r>
            <a:r>
              <a:rPr lang="ru-RU" dirty="0"/>
              <a:t> </a:t>
            </a:r>
            <a:r>
              <a:rPr lang="ru-RU" dirty="0" err="1"/>
              <a:t>материалдар</a:t>
            </a:r>
            <a:r>
              <a:rPr lang="ru-RU" dirty="0"/>
              <a:t> </a:t>
            </a:r>
            <a:r>
              <a:rPr lang="ru-RU" dirty="0" err="1"/>
              <a:t>кіреді</a:t>
            </a:r>
            <a:r>
              <a:rPr lang="ru-RU" dirty="0"/>
              <a:t>, </a:t>
            </a:r>
            <a:r>
              <a:rPr lang="ru-RU" dirty="0" err="1"/>
              <a:t>егер</a:t>
            </a:r>
            <a:r>
              <a:rPr lang="ru-RU" dirty="0"/>
              <a:t> </a:t>
            </a:r>
            <a:r>
              <a:rPr lang="ru-RU" dirty="0" err="1"/>
              <a:t>бұл</a:t>
            </a:r>
            <a:r>
              <a:rPr lang="ru-RU" dirty="0"/>
              <a:t> </a:t>
            </a:r>
            <a:r>
              <a:rPr lang="ru-RU" dirty="0" err="1"/>
              <a:t>материалдарды</a:t>
            </a:r>
            <a:r>
              <a:rPr lang="ru-RU" dirty="0"/>
              <a:t> БАҚ </a:t>
            </a:r>
            <a:r>
              <a:rPr lang="ru-RU" dirty="0" err="1"/>
              <a:t>оларды</a:t>
            </a:r>
            <a:r>
              <a:rPr lang="ru-RU" dirty="0"/>
              <a:t> </a:t>
            </a:r>
            <a:r>
              <a:rPr lang="ru-RU" dirty="0" err="1"/>
              <a:t>тексерусіз</a:t>
            </a:r>
            <a:r>
              <a:rPr lang="ru-RU" dirty="0"/>
              <a:t>, </a:t>
            </a:r>
            <a:r>
              <a:rPr lang="en-US" dirty="0"/>
              <a:t>PR </a:t>
            </a:r>
            <a:r>
              <a:rPr lang="ru-RU" dirty="0" err="1"/>
              <a:t>қызметтерімен</a:t>
            </a:r>
            <a:r>
              <a:rPr lang="ru-RU" dirty="0"/>
              <a:t> </a:t>
            </a:r>
            <a:r>
              <a:rPr lang="ru-RU" dirty="0" err="1"/>
              <a:t>келіспей</a:t>
            </a:r>
            <a:r>
              <a:rPr lang="ru-RU" dirty="0"/>
              <a:t> </a:t>
            </a:r>
            <a:r>
              <a:rPr lang="ru-RU" dirty="0" err="1"/>
              <a:t>дайындаса</a:t>
            </a:r>
            <a:r>
              <a:rPr lang="ru-RU" dirty="0"/>
              <a:t>.</a:t>
            </a:r>
          </a:p>
        </p:txBody>
      </p:sp>
    </p:spTree>
    <p:extLst>
      <p:ext uri="{BB962C8B-B14F-4D97-AF65-F5344CB8AC3E}">
        <p14:creationId xmlns:p14="http://schemas.microsoft.com/office/powerpoint/2010/main" val="7166904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356660"/>
            <a:ext cx="8750763" cy="1248137"/>
          </a:xfrm>
        </p:spPr>
        <p:txBody>
          <a:bodyPr>
            <a:normAutofit fontScale="90000"/>
          </a:bodyPr>
          <a:lstStyle/>
          <a:p>
            <a:pPr lvl="0" algn="l"/>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a:solidFill>
                  <a:srgbClr val="0070C0"/>
                </a:solidFill>
                <a:latin typeface="Arial" panose="020B0604020202020204" pitchFamily="34" charset="0"/>
              </a:rPr>
              <a:t/>
            </a:r>
            <a:br>
              <a:rPr lang="ru-RU" b="1" dirty="0">
                <a:solidFill>
                  <a:srgbClr val="0070C0"/>
                </a:solidFill>
                <a:latin typeface="Arial" panose="020B0604020202020204" pitchFamily="34" charset="0"/>
              </a:rPr>
            </a:br>
            <a:r>
              <a:rPr lang="ru-RU" b="1" dirty="0" smtClean="0">
                <a:solidFill>
                  <a:srgbClr val="0070C0"/>
                </a:solidFill>
                <a:latin typeface="Arial" panose="020B0604020202020204" pitchFamily="34" charset="0"/>
              </a:rPr>
              <a:t/>
            </a:r>
            <a:br>
              <a:rPr lang="ru-RU" b="1" dirty="0" smtClean="0">
                <a:solidFill>
                  <a:srgbClr val="0070C0"/>
                </a:solidFill>
                <a:latin typeface="Arial" panose="020B0604020202020204" pitchFamily="34" charset="0"/>
              </a:rPr>
            </a:br>
            <a:r>
              <a:rPr lang="ru-RU" sz="4800" b="1" dirty="0" err="1">
                <a:solidFill>
                  <a:srgbClr val="0070C0"/>
                </a:solidFill>
                <a:latin typeface="Arial" panose="020B0604020202020204" pitchFamily="34" charset="0"/>
              </a:rPr>
              <a:t>Қолданылған</a:t>
            </a:r>
            <a:r>
              <a:rPr lang="ru-RU" sz="4800" b="1" dirty="0">
                <a:solidFill>
                  <a:srgbClr val="0070C0"/>
                </a:solidFill>
                <a:latin typeface="Arial" panose="020B0604020202020204" pitchFamily="34" charset="0"/>
              </a:rPr>
              <a:t> </a:t>
            </a:r>
            <a:r>
              <a:rPr lang="ru-RU" sz="4800" b="1" dirty="0" err="1">
                <a:solidFill>
                  <a:srgbClr val="0070C0"/>
                </a:solidFill>
                <a:latin typeface="Arial" panose="020B0604020202020204" pitchFamily="34" charset="0"/>
              </a:rPr>
              <a:t>әдебиет</a:t>
            </a:r>
            <a:r>
              <a:rPr lang="ru-RU" sz="4800" b="1" dirty="0">
                <a:solidFill>
                  <a:srgbClr val="0070C0"/>
                </a:solidFill>
                <a:latin typeface="Arial" panose="020B0604020202020204" pitchFamily="34" charset="0"/>
              </a:rPr>
              <a:t> :</a:t>
            </a:r>
            <a:br>
              <a:rPr lang="ru-RU" sz="4800" b="1" dirty="0">
                <a:solidFill>
                  <a:srgbClr val="0070C0"/>
                </a:solidFill>
                <a:latin typeface="Arial" panose="020B0604020202020204" pitchFamily="34" charset="0"/>
              </a:rPr>
            </a:br>
            <a:r>
              <a:rPr lang="ru-RU" sz="1600" dirty="0" err="1"/>
              <a:t>Абжаппарова</a:t>
            </a:r>
            <a:r>
              <a:rPr lang="ru-RU" sz="1600" dirty="0"/>
              <a:t> А.А. Позиционирование органов исполнительной власти в </a:t>
            </a:r>
            <a:r>
              <a:rPr lang="ru-RU" sz="1600" dirty="0" err="1"/>
              <a:t>медиапространстве</a:t>
            </a:r>
            <a:r>
              <a:rPr lang="ru-RU" sz="1600" dirty="0"/>
              <a:t>: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a:t>
            </a:r>
            <a:r>
              <a:rPr lang="ru-RU" sz="1600" dirty="0" err="1"/>
              <a:t>Қазақ</a:t>
            </a:r>
            <a:r>
              <a:rPr lang="ru-RU" sz="1600" dirty="0"/>
              <a:t> </a:t>
            </a:r>
            <a:r>
              <a:rPr lang="ru-RU" sz="1600" dirty="0" err="1"/>
              <a:t>университеті</a:t>
            </a:r>
            <a:r>
              <a:rPr lang="ru-RU" sz="1600" dirty="0"/>
              <a:t>. Алматы 2018. 146с.</a:t>
            </a:r>
            <a:br>
              <a:rPr lang="ru-RU" sz="1600" dirty="0"/>
            </a:br>
            <a:r>
              <a:rPr lang="ru-RU" sz="1600" dirty="0" err="1"/>
              <a:t>Деркач</a:t>
            </a:r>
            <a:r>
              <a:rPr lang="ru-RU" sz="1600" dirty="0"/>
              <a:t>, А. А. Политическая психология : учебник для бакалавров / А. А. </a:t>
            </a:r>
            <a:r>
              <a:rPr lang="ru-RU" sz="1600" dirty="0" err="1"/>
              <a:t>Деркач</a:t>
            </a:r>
            <a:r>
              <a:rPr lang="ru-RU" sz="1600" dirty="0"/>
              <a:t>, Л. Г. Лаптев. — 2-е изд., </a:t>
            </a:r>
            <a:r>
              <a:rPr lang="ru-RU" sz="1600" dirty="0" err="1"/>
              <a:t>перераб</a:t>
            </a:r>
            <a:r>
              <a:rPr lang="ru-RU" sz="1600" dirty="0"/>
              <a:t>. и доп. — М. : Издательство </a:t>
            </a:r>
            <a:r>
              <a:rPr lang="ru-RU" sz="1600" dirty="0" err="1"/>
              <a:t>Юрайт</a:t>
            </a:r>
            <a:r>
              <a:rPr lang="ru-RU" sz="1600" dirty="0"/>
              <a:t>, 2017. — 591 с. — Серия : Бакалавр. Базовый курс.</a:t>
            </a:r>
            <a:br>
              <a:rPr lang="ru-RU" sz="1600" dirty="0"/>
            </a:br>
            <a:r>
              <a:rPr lang="ru-RU" sz="1600" dirty="0" err="1"/>
              <a:t>Овчинникова</a:t>
            </a:r>
            <a:r>
              <a:rPr lang="ru-RU" sz="1600" dirty="0"/>
              <a:t> А.М., Шульга Н.В. Основы </a:t>
            </a:r>
            <a:r>
              <a:rPr lang="ru-RU" sz="1600" dirty="0" err="1"/>
              <a:t>имиджелогии</a:t>
            </a:r>
            <a:r>
              <a:rPr lang="ru-RU" sz="1600" dirty="0"/>
              <a:t>: Конспект лекций / А.М. </a:t>
            </a:r>
            <a:r>
              <a:rPr lang="ru-RU" sz="1600" dirty="0" err="1"/>
              <a:t>Овчинникова</a:t>
            </a:r>
            <a:r>
              <a:rPr lang="ru-RU" sz="1600" dirty="0"/>
              <a:t>, Н.В. Шульга; Омский гос. ун-т путей сообщения. Омск, 2019. 55 с.</a:t>
            </a:r>
            <a:br>
              <a:rPr lang="ru-RU" sz="1600" dirty="0"/>
            </a:br>
            <a:r>
              <a:rPr lang="ru-RU" sz="1600" dirty="0"/>
              <a:t>Беляева, М. А, </a:t>
            </a:r>
            <a:r>
              <a:rPr lang="ru-RU" sz="1600" dirty="0" err="1"/>
              <a:t>Самкова</a:t>
            </a:r>
            <a:r>
              <a:rPr lang="ru-RU" sz="1600" dirty="0"/>
              <a:t>, В. А. А35 АЗЫ ИМИДЖЕЛОГИИ: имидж личности, организации, территории [Текст] : учебное пособие для вузов / М. А. Беляева, В. А. </a:t>
            </a:r>
            <a:r>
              <a:rPr lang="ru-RU" sz="1600" dirty="0" err="1"/>
              <a:t>Самкова</a:t>
            </a:r>
            <a:r>
              <a:rPr lang="ru-RU" sz="1600" dirty="0"/>
              <a:t> ; Урал. гос. </a:t>
            </a:r>
            <a:r>
              <a:rPr lang="ru-RU" sz="1600" dirty="0" err="1"/>
              <a:t>пед</a:t>
            </a:r>
            <a:r>
              <a:rPr lang="ru-RU" sz="1600" dirty="0"/>
              <a:t>. ун-т. – Екатеринбург, 2016. – 184 с.</a:t>
            </a:r>
            <a:br>
              <a:rPr lang="ru-RU" sz="1600" dirty="0"/>
            </a:br>
            <a:r>
              <a:rPr lang="ru-RU" sz="1600" dirty="0"/>
              <a:t>Имидж политика: проблемы формирования, продвижения и исследования : коллективная монография / [под ред. В.Н. Васильевой, Г.В Жигуновой]. – Мурманск : МАГУ, 2016. – 183 с.</a:t>
            </a:r>
            <a:br>
              <a:rPr lang="ru-RU" sz="1600" dirty="0"/>
            </a:br>
            <a:r>
              <a:rPr lang="ru-RU" sz="1600" dirty="0"/>
              <a:t>Имидж Беларуси: становление, состояние, продвижение : монография / М. А. </a:t>
            </a:r>
            <a:r>
              <a:rPr lang="ru-RU" sz="1600" dirty="0" err="1"/>
              <a:t>Слемнёв</a:t>
            </a:r>
            <a:r>
              <a:rPr lang="ru-RU" sz="1600" dirty="0"/>
              <a:t> [и др.], О. В. </a:t>
            </a:r>
            <a:r>
              <a:rPr lang="ru-RU" sz="1600" dirty="0" err="1"/>
              <a:t>Вожгурова</a:t>
            </a:r>
            <a:r>
              <a:rPr lang="ru-RU" sz="1600" dirty="0"/>
              <a:t> [и др.] ; под науч. ред. М. А. </a:t>
            </a:r>
            <a:r>
              <a:rPr lang="ru-RU" sz="1600" dirty="0" err="1"/>
              <a:t>Слемнёва</a:t>
            </a:r>
            <a:r>
              <a:rPr lang="ru-RU" sz="1600" dirty="0"/>
              <a:t>. – Витебск : ВГУ имени П. М. </a:t>
            </a:r>
            <a:r>
              <a:rPr lang="ru-RU" sz="1600" dirty="0" err="1"/>
              <a:t>Машерова</a:t>
            </a:r>
            <a:r>
              <a:rPr lang="ru-RU" sz="1600" dirty="0"/>
              <a:t>, 2020. – 198.</a:t>
            </a:r>
            <a:br>
              <a:rPr lang="ru-RU" sz="1600" dirty="0"/>
            </a:br>
            <a:r>
              <a:rPr lang="kk-KZ" sz="1600" dirty="0"/>
              <a:t>Ким,Л.М. Саяси имиджелогия [мәтін]: оқұ құралы / Л.М. Ким, Д.Е. Ақболат.- </a:t>
            </a:r>
            <a:r>
              <a:rPr lang="ru-RU" sz="1600" dirty="0"/>
              <a:t>Алматы, 2013.- 188.</a:t>
            </a:r>
            <a:br>
              <a:rPr lang="ru-RU" sz="1600" dirty="0"/>
            </a:br>
            <a:r>
              <a:rPr lang="kk-KZ" sz="1600" dirty="0"/>
              <a:t>Имиджелогия [Мәтін] : оқулық / О. Тұржан,; [Л.Н.Гумилев атын. </a:t>
            </a:r>
            <a:r>
              <a:rPr lang="ru-RU" sz="1600" dirty="0" err="1"/>
              <a:t>Еуразия</a:t>
            </a:r>
            <a:r>
              <a:rPr lang="ru-RU" sz="1600" dirty="0"/>
              <a:t> </a:t>
            </a:r>
            <a:r>
              <a:rPr lang="ru-RU" sz="1600" dirty="0" err="1"/>
              <a:t>ұлттық</a:t>
            </a:r>
            <a:r>
              <a:rPr lang="ru-RU" sz="1600" dirty="0"/>
              <a:t> </a:t>
            </a:r>
            <a:r>
              <a:rPr lang="ru-RU" sz="1600" dirty="0" err="1"/>
              <a:t>ун-ті</a:t>
            </a:r>
            <a:r>
              <a:rPr lang="ru-RU" sz="1600" dirty="0"/>
              <a:t>] - Астана : [б. ж.], 2019 . - 177 б. </a:t>
            </a:r>
            <a:r>
              <a:rPr lang="ru-RU" sz="1600" dirty="0" err="1"/>
              <a:t>Библиогр</a:t>
            </a:r>
            <a:r>
              <a:rPr lang="ru-RU" sz="1600" dirty="0"/>
              <a:t>.: 174-177 б. </a:t>
            </a:r>
            <a:r>
              <a:rPr lang="ru-RU" sz="1600" u="sng" dirty="0" err="1">
                <a:hlinkClick r:id="rId2"/>
              </a:rPr>
              <a:t>Имиджелогия</a:t>
            </a:r>
            <a:r>
              <a:rPr lang="ru-RU" sz="1600" u="sng" dirty="0">
                <a:hlinkClick r:id="rId2"/>
              </a:rPr>
              <a:t> - </a:t>
            </a:r>
            <a:r>
              <a:rPr lang="ru-RU" sz="1600" u="sng" dirty="0" err="1">
                <a:hlinkClick r:id="rId2"/>
              </a:rPr>
              <a:t>Тұржан</a:t>
            </a:r>
            <a:r>
              <a:rPr lang="ru-RU" sz="1600" u="sng" dirty="0">
                <a:hlinkClick r:id="rId2"/>
              </a:rPr>
              <a:t>, О.... (kazneb.kz)</a:t>
            </a:r>
            <a:r>
              <a:rPr lang="ru-RU" sz="1600" dirty="0"/>
              <a:t>;</a:t>
            </a:r>
            <a:br>
              <a:rPr lang="ru-RU" sz="1600" dirty="0"/>
            </a:br>
            <a:r>
              <a:rPr lang="ru-RU" sz="1600" dirty="0" err="1"/>
              <a:t>Тлепбергенова</a:t>
            </a:r>
            <a:r>
              <a:rPr lang="ru-RU" sz="1600" dirty="0"/>
              <a:t> А.А. </a:t>
            </a:r>
            <a:r>
              <a:rPr lang="ru-RU" sz="1600" dirty="0" err="1"/>
              <a:t>Страновой</a:t>
            </a:r>
            <a:r>
              <a:rPr lang="ru-RU" sz="1600" dirty="0"/>
              <a:t> имидж: учебное пособие для студентов </a:t>
            </a:r>
            <a:r>
              <a:rPr lang="ru-RU" sz="1600" dirty="0" err="1"/>
              <a:t>бакалавриата</a:t>
            </a:r>
            <a:r>
              <a:rPr lang="ru-RU" sz="1600" dirty="0"/>
              <a:t> университетов, обучающихся по специальностям «Журналистика», «Связь с общественностью». – Алматы: </a:t>
            </a:r>
            <a:r>
              <a:rPr lang="ru-RU" sz="1600" dirty="0" err="1"/>
              <a:t>Қазақ</a:t>
            </a:r>
            <a:r>
              <a:rPr lang="ru-RU" sz="1600" dirty="0"/>
              <a:t> </a:t>
            </a:r>
            <a:r>
              <a:rPr lang="ru-RU" sz="1600" dirty="0" err="1"/>
              <a:t>университеті</a:t>
            </a:r>
            <a:r>
              <a:rPr lang="ru-RU" sz="1600" dirty="0"/>
              <a:t>, 2011. – 78 с.</a:t>
            </a:r>
            <a:endParaRPr lang="ru-RU" sz="1733"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3456124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29077" y="474009"/>
            <a:ext cx="9655148" cy="1143000"/>
          </a:xfrm>
        </p:spPr>
        <p:txBody>
          <a:bodyPr>
            <a:noAutofit/>
          </a:bodyPr>
          <a:lstStyle/>
          <a:p>
            <a:r>
              <a:rPr lang="ru-RU" sz="4267" b="1" dirty="0" err="1">
                <a:latin typeface="Arial" panose="020B0604020202020204" pitchFamily="34" charset="0"/>
                <a:cs typeface="Arial" panose="020B0604020202020204" pitchFamily="34" charset="0"/>
              </a:rPr>
              <a:t>Бұқаралық</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коммуникацияның</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негізгі</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сипаттамалары</a:t>
            </a:r>
            <a:endParaRPr lang="ru-RU" sz="4267"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911424" y="1892829"/>
            <a:ext cx="10972800" cy="4525963"/>
          </a:xfrm>
        </p:spPr>
        <p:txBody>
          <a:bodyPr>
            <a:noAutofit/>
          </a:bodyPr>
          <a:lstStyle/>
          <a:p>
            <a:r>
              <a:rPr lang="ru-RU" altLang="ru-RU" sz="3733" dirty="0" err="1">
                <a:latin typeface="Arial" panose="020B0604020202020204" pitchFamily="34" charset="0"/>
                <a:cs typeface="Arial" panose="020B0604020202020204" pitchFamily="34" charset="0"/>
              </a:rPr>
              <a:t>Техникалық</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құралдарды</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қолдана</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отырып</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байланыс</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процестерін</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жүзеге</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асыру</a:t>
            </a:r>
            <a:r>
              <a:rPr lang="ru-RU" altLang="ru-RU" sz="3733" dirty="0">
                <a:latin typeface="Arial" panose="020B0604020202020204" pitchFamily="34" charset="0"/>
                <a:cs typeface="Arial" panose="020B0604020202020204" pitchFamily="34" charset="0"/>
              </a:rPr>
              <a:t>.</a:t>
            </a:r>
          </a:p>
          <a:p>
            <a:r>
              <a:rPr lang="ru-RU" altLang="ru-RU" sz="3733" dirty="0" err="1">
                <a:latin typeface="Arial" panose="020B0604020202020204" pitchFamily="34" charset="0"/>
                <a:cs typeface="Arial" panose="020B0604020202020204" pitchFamily="34" charset="0"/>
              </a:rPr>
              <a:t>Ақпараттың</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барлығына</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қол</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жетімділігі</a:t>
            </a:r>
            <a:r>
              <a:rPr lang="ru-RU" altLang="ru-RU" sz="3733" dirty="0">
                <a:latin typeface="Arial" panose="020B0604020202020204" pitchFamily="34" charset="0"/>
                <a:cs typeface="Arial" panose="020B0604020202020204" pitchFamily="34" charset="0"/>
              </a:rPr>
              <a:t>.</a:t>
            </a:r>
          </a:p>
          <a:p>
            <a:r>
              <a:rPr lang="ru-RU" altLang="ru-RU" sz="3733" dirty="0" err="1">
                <a:latin typeface="Arial" panose="020B0604020202020204" pitchFamily="34" charset="0"/>
                <a:cs typeface="Arial" panose="020B0604020202020204" pitchFamily="34" charset="0"/>
              </a:rPr>
              <a:t>Көрермендер</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жаппай</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тарап</a:t>
            </a:r>
            <a:r>
              <a:rPr lang="ru-RU" altLang="ru-RU" sz="3733" dirty="0">
                <a:latin typeface="Arial" panose="020B0604020202020204" pitchFamily="34" charset="0"/>
                <a:cs typeface="Arial" panose="020B0604020202020204" pitchFamily="34" charset="0"/>
              </a:rPr>
              <a:t> </a:t>
            </a:r>
            <a:r>
              <a:rPr lang="ru-RU" altLang="ru-RU" sz="3733" dirty="0" err="1">
                <a:latin typeface="Arial" panose="020B0604020202020204" pitchFamily="34" charset="0"/>
                <a:cs typeface="Arial" panose="020B0604020202020204" pitchFamily="34" charset="0"/>
              </a:rPr>
              <a:t>кетті</a:t>
            </a:r>
            <a:r>
              <a:rPr lang="ru-RU" altLang="ru-RU" sz="3733" dirty="0">
                <a:latin typeface="Arial" panose="020B0604020202020204" pitchFamily="34" charset="0"/>
                <a:cs typeface="Arial" panose="020B0604020202020204" pitchFamily="34" charset="0"/>
              </a:rPr>
              <a:t>.</a:t>
            </a:r>
            <a:endParaRPr lang="en-US" altLang="ru-RU" sz="3733"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1" y="134939"/>
            <a:ext cx="1619476" cy="1465263"/>
          </a:xfrm>
          <a:prstGeom prst="rect">
            <a:avLst/>
          </a:prstGeom>
        </p:spPr>
      </p:pic>
    </p:spTree>
    <p:extLst>
      <p:ext uri="{BB962C8B-B14F-4D97-AF65-F5344CB8AC3E}">
        <p14:creationId xmlns:p14="http://schemas.microsoft.com/office/powerpoint/2010/main" val="3760259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35627" y="274639"/>
            <a:ext cx="8846773" cy="1143000"/>
          </a:xfrm>
        </p:spPr>
        <p:txBody>
          <a:bodyPr>
            <a:normAutofit/>
          </a:bodyPr>
          <a:lstStyle/>
          <a:p>
            <a:r>
              <a:rPr lang="ru-RU" sz="3733" b="1" dirty="0" err="1">
                <a:latin typeface="Arial" panose="020B0604020202020204" pitchFamily="34" charset="0"/>
                <a:cs typeface="Arial" panose="020B0604020202020204" pitchFamily="34" charset="0"/>
              </a:rPr>
              <a:t>Бұқаралық</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коммуникацияның</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анықтамасы</a:t>
            </a:r>
            <a:endParaRPr lang="en-US" sz="3733"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911424" y="2180861"/>
            <a:ext cx="11137237" cy="4525963"/>
          </a:xfrm>
        </p:spPr>
        <p:txBody>
          <a:bodyPr>
            <a:normAutofit fontScale="92500"/>
          </a:bodyPr>
          <a:lstStyle/>
          <a:p>
            <a:pPr marL="0" indent="0">
              <a:buNone/>
              <a:defRPr/>
            </a:pPr>
            <a:r>
              <a:rPr lang="ru-RU" sz="3200" dirty="0">
                <a:latin typeface="Arial" panose="020B0604020202020204" pitchFamily="34" charset="0"/>
                <a:cs typeface="Arial" panose="020B0604020202020204" pitchFamily="34" charset="0"/>
              </a:rPr>
              <a:t>«</a:t>
            </a:r>
            <a:r>
              <a:rPr lang="ru-RU" sz="3200" dirty="0" err="1">
                <a:latin typeface="Arial" panose="020B0604020202020204" pitchFamily="34" charset="0"/>
                <a:cs typeface="Arial" panose="020B0604020202020204" pitchFamily="34" charset="0"/>
              </a:rPr>
              <a:t>Бұқаралық</a:t>
            </a:r>
            <a:r>
              <a:rPr lang="ru-RU" sz="3200" dirty="0">
                <a:latin typeface="Arial" panose="020B0604020202020204" pitchFamily="34" charset="0"/>
                <a:cs typeface="Arial" panose="020B0604020202020204" pitchFamily="34" charset="0"/>
              </a:rPr>
              <a:t> коммуникация </a:t>
            </a:r>
            <a:r>
              <a:rPr lang="ru-RU" sz="3200" dirty="0" err="1">
                <a:latin typeface="Arial" panose="020B0604020202020204" pitchFamily="34" charset="0"/>
                <a:cs typeface="Arial" panose="020B0604020202020204" pitchFamily="34" charset="0"/>
              </a:rPr>
              <a:t>дегеніміз</a:t>
            </a:r>
            <a:r>
              <a:rPr lang="ru-RU" sz="3200" dirty="0">
                <a:latin typeface="Arial" panose="020B0604020202020204" pitchFamily="34" charset="0"/>
                <a:cs typeface="Arial" panose="020B0604020202020204" pitchFamily="34" charset="0"/>
              </a:rPr>
              <a:t> - </a:t>
            </a:r>
            <a:r>
              <a:rPr lang="ru-RU" sz="3200" dirty="0" err="1">
                <a:latin typeface="Arial" panose="020B0604020202020204" pitchFamily="34" charset="0"/>
                <a:cs typeface="Arial" panose="020B0604020202020204" pitchFamily="34" charset="0"/>
              </a:rPr>
              <a:t>адамдардың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бағалауы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пікірлері</a:t>
            </a:r>
            <a:r>
              <a:rPr lang="ru-RU" sz="3200" dirty="0">
                <a:latin typeface="Arial" panose="020B0604020202020204" pitchFamily="34" charset="0"/>
                <a:cs typeface="Arial" panose="020B0604020202020204" pitchFamily="34" charset="0"/>
              </a:rPr>
              <a:t> мен </a:t>
            </a:r>
            <a:r>
              <a:rPr lang="ru-RU" sz="3200" dirty="0" err="1">
                <a:latin typeface="Arial" panose="020B0604020202020204" pitchFamily="34" charset="0"/>
                <a:cs typeface="Arial" panose="020B0604020202020204" pitchFamily="34" charset="0"/>
              </a:rPr>
              <a:t>мінез-құлқына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әсер</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ету</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мақсатында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хабарламаларды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сандық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дисперсті</a:t>
            </a:r>
            <a:r>
              <a:rPr lang="ru-RU" sz="3200" dirty="0">
                <a:latin typeface="Arial" panose="020B0604020202020204" pitchFamily="34" charset="0"/>
                <a:cs typeface="Arial" panose="020B0604020202020204" pitchFamily="34" charset="0"/>
              </a:rPr>
              <a:t> аудитория </a:t>
            </a:r>
            <a:r>
              <a:rPr lang="ru-RU" sz="3200" dirty="0" err="1">
                <a:latin typeface="Arial" panose="020B0604020202020204" pitchFamily="34" charset="0"/>
                <a:cs typeface="Arial" panose="020B0604020202020204" pitchFamily="34" charset="0"/>
              </a:rPr>
              <a:t>арасында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жүйелі</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түрде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тарату</a:t>
            </a:r>
            <a:r>
              <a:rPr lang="ru-RU" sz="3200" dirty="0">
                <a:latin typeface="Arial" panose="020B0604020202020204" pitchFamily="34" charset="0"/>
                <a:cs typeface="Arial" panose="020B0604020202020204" pitchFamily="34" charset="0"/>
              </a:rPr>
              <a:t>» [1];</a:t>
            </a:r>
          </a:p>
          <a:p>
            <a:pPr marL="0" indent="0">
              <a:buNone/>
              <a:defRPr/>
            </a:pPr>
            <a:endParaRPr lang="ru-RU" sz="3200" dirty="0">
              <a:latin typeface="Arial" panose="020B0604020202020204" pitchFamily="34" charset="0"/>
              <a:cs typeface="Arial" panose="020B0604020202020204" pitchFamily="34" charset="0"/>
            </a:endParaRPr>
          </a:p>
          <a:p>
            <a:pPr marL="0" indent="0">
              <a:buNone/>
              <a:defRPr/>
            </a:pPr>
            <a:r>
              <a:rPr lang="ru-RU" sz="3200" dirty="0">
                <a:latin typeface="Arial" panose="020B0604020202020204" pitchFamily="34" charset="0"/>
                <a:cs typeface="Arial" panose="020B0604020202020204" pitchFamily="34" charset="0"/>
              </a:rPr>
              <a:t>«</a:t>
            </a:r>
            <a:r>
              <a:rPr lang="ru-RU" sz="3200" dirty="0" err="1">
                <a:latin typeface="Arial" panose="020B0604020202020204" pitchFamily="34" charset="0"/>
                <a:cs typeface="Arial" panose="020B0604020202020204" pitchFamily="34" charset="0"/>
              </a:rPr>
              <a:t>Бұқаралық</a:t>
            </a:r>
            <a:r>
              <a:rPr lang="ru-RU" sz="3200" dirty="0">
                <a:latin typeface="Arial" panose="020B0604020202020204" pitchFamily="34" charset="0"/>
                <a:cs typeface="Arial" panose="020B0604020202020204" pitchFamily="34" charset="0"/>
              </a:rPr>
              <a:t> коммуникация - </a:t>
            </a:r>
            <a:r>
              <a:rPr lang="ru-RU" sz="3200" dirty="0" err="1">
                <a:latin typeface="Arial" panose="020B0604020202020204" pitchFamily="34" charset="0"/>
                <a:cs typeface="Arial" panose="020B0604020202020204" pitchFamily="34" charset="0"/>
              </a:rPr>
              <a:t>бұл</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ақпаратты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тасымалдау</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және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жинақтау</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арқылы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символдық</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материалдарды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институционалды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түрде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өндіру</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және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жаппай</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тарату</a:t>
            </a:r>
            <a:r>
              <a:rPr lang="ru-RU" sz="3200" dirty="0">
                <a:latin typeface="Arial" panose="020B0604020202020204" pitchFamily="34" charset="0"/>
                <a:cs typeface="Arial" panose="020B0604020202020204" pitchFamily="34" charset="0"/>
              </a:rPr>
              <a:t>» [2].</a:t>
            </a:r>
            <a:endParaRPr lang="en-US" sz="3200" dirty="0">
              <a:latin typeface="Arial" panose="020B0604020202020204" pitchFamily="34" charset="0"/>
              <a:cs typeface="Arial" panose="020B0604020202020204" pitchFamily="34" charset="0"/>
            </a:endParaRPr>
          </a:p>
          <a:p>
            <a:pPr marL="365751" indent="-365751">
              <a:buNone/>
              <a:defRPr/>
            </a:pPr>
            <a:r>
              <a:rPr lang="ru-RU" sz="2400" dirty="0">
                <a:solidFill>
                  <a:srgbClr val="00A1DA"/>
                </a:solidFill>
                <a:latin typeface="Arial" panose="020B0604020202020204" pitchFamily="34" charset="0"/>
                <a:cs typeface="Arial" panose="020B0604020202020204" pitchFamily="34" charset="0"/>
              </a:rPr>
              <a:t>[1] </a:t>
            </a:r>
            <a:r>
              <a:rPr lang="ru-RU" sz="2400" dirty="0">
                <a:latin typeface="Arial" panose="020B0604020202020204" pitchFamily="34" charset="0"/>
                <a:cs typeface="Arial" panose="020B0604020202020204" pitchFamily="34" charset="0"/>
              </a:rPr>
              <a:t>Философский энциклопедический словарь. М</a:t>
            </a:r>
            <a:r>
              <a:rPr lang="en-US" sz="2400" dirty="0">
                <a:latin typeface="Arial" panose="020B0604020202020204" pitchFamily="34" charset="0"/>
                <a:cs typeface="Arial" panose="020B0604020202020204" pitchFamily="34" charset="0"/>
              </a:rPr>
              <a:t>. 1989.</a:t>
            </a:r>
            <a:r>
              <a:rPr lang="ru-RU" sz="2400" dirty="0">
                <a:latin typeface="Arial" panose="020B0604020202020204" pitchFamily="34" charset="0"/>
                <a:cs typeface="Arial" panose="020B0604020202020204" pitchFamily="34" charset="0"/>
              </a:rPr>
              <a:t>С</a:t>
            </a:r>
            <a:r>
              <a:rPr lang="en-US" sz="2400" dirty="0">
                <a:latin typeface="Arial" panose="020B0604020202020204" pitchFamily="34" charset="0"/>
                <a:cs typeface="Arial" panose="020B0604020202020204" pitchFamily="34" charset="0"/>
              </a:rPr>
              <a:t>.344.</a:t>
            </a:r>
            <a:endParaRPr lang="ru-RU" sz="2400" dirty="0">
              <a:latin typeface="Arial" panose="020B0604020202020204" pitchFamily="34" charset="0"/>
              <a:cs typeface="Arial" panose="020B0604020202020204" pitchFamily="34" charset="0"/>
            </a:endParaRPr>
          </a:p>
          <a:p>
            <a:pPr marL="365751" indent="-365751">
              <a:buNone/>
              <a:defRPr/>
            </a:pPr>
            <a:r>
              <a:rPr lang="ru-RU" sz="2400" dirty="0">
                <a:solidFill>
                  <a:srgbClr val="00A1DA"/>
                </a:solidFill>
                <a:latin typeface="Arial" panose="020B0604020202020204" pitchFamily="34" charset="0"/>
                <a:cs typeface="Arial" panose="020B0604020202020204" pitchFamily="34" charset="0"/>
              </a:rPr>
              <a:t>[2]</a:t>
            </a:r>
            <a:r>
              <a:rPr lang="en-US" sz="2400" dirty="0">
                <a:solidFill>
                  <a:srgbClr val="00A1DA"/>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Thompson J.B. Ideology and Modern Culture. Oxford: Polity Press. </a:t>
            </a:r>
            <a:r>
              <a:rPr lang="ru-RU" sz="2400" dirty="0">
                <a:latin typeface="Arial" panose="020B0604020202020204" pitchFamily="34" charset="0"/>
                <a:cs typeface="Arial" panose="020B0604020202020204" pitchFamily="34" charset="0"/>
              </a:rPr>
              <a:t>1990. </a:t>
            </a:r>
            <a:r>
              <a:rPr lang="en-US" sz="2400" dirty="0">
                <a:latin typeface="Arial" panose="020B0604020202020204" pitchFamily="34" charset="0"/>
                <a:cs typeface="Arial" panose="020B0604020202020204" pitchFamily="34" charset="0"/>
              </a:rPr>
              <a:t>P</a:t>
            </a:r>
            <a:r>
              <a:rPr lang="ru-RU" sz="2400" dirty="0">
                <a:latin typeface="Arial" panose="020B0604020202020204" pitchFamily="34" charset="0"/>
                <a:cs typeface="Arial" panose="020B0604020202020204" pitchFamily="34" charset="0"/>
              </a:rPr>
              <a:t>. 219.</a:t>
            </a:r>
            <a:endParaRPr lang="en-US" sz="24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1588681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23659" y="519353"/>
            <a:ext cx="8750763" cy="1143000"/>
          </a:xfrm>
        </p:spPr>
        <p:txBody>
          <a:bodyPr>
            <a:noAutofit/>
          </a:bodyPr>
          <a:lstStyle/>
          <a:p>
            <a:r>
              <a:rPr lang="ru-RU" sz="4267" b="1" dirty="0" err="1">
                <a:latin typeface="Arial" panose="020B0604020202020204" pitchFamily="34" charset="0"/>
                <a:cs typeface="Arial" panose="020B0604020202020204" pitchFamily="34" charset="0"/>
              </a:rPr>
              <a:t>Бұқаралық</a:t>
            </a:r>
            <a:r>
              <a:rPr lang="ru-RU" sz="4267" b="1" dirty="0">
                <a:latin typeface="Arial" panose="020B0604020202020204" pitchFamily="34" charset="0"/>
                <a:cs typeface="Arial" panose="020B0604020202020204" pitchFamily="34" charset="0"/>
              </a:rPr>
              <a:t> коммуникация</a:t>
            </a:r>
          </a:p>
        </p:txBody>
      </p:sp>
      <p:sp>
        <p:nvSpPr>
          <p:cNvPr id="3" name="Объект 2"/>
          <p:cNvSpPr>
            <a:spLocks noGrp="1"/>
          </p:cNvSpPr>
          <p:nvPr>
            <p:ph idx="1"/>
          </p:nvPr>
        </p:nvSpPr>
        <p:spPr>
          <a:xfrm>
            <a:off x="2063552" y="1796819"/>
            <a:ext cx="9518848" cy="4525963"/>
          </a:xfrm>
        </p:spPr>
        <p:txBody>
          <a:bodyPr>
            <a:noAutofit/>
          </a:bodyPr>
          <a:lstStyle/>
          <a:p>
            <a:r>
              <a:rPr lang="ru-RU" altLang="ru-RU" sz="3200" dirty="0" err="1">
                <a:latin typeface="Arial" panose="020B0604020202020204" pitchFamily="34" charset="0"/>
                <a:cs typeface="Arial" panose="020B0604020202020204" pitchFamily="34" charset="0"/>
              </a:rPr>
              <a:t>Мәдениет</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және</a:t>
            </a:r>
            <a:r>
              <a:rPr lang="ru-RU" altLang="ru-RU" sz="3200" dirty="0">
                <a:latin typeface="Arial" panose="020B0604020202020204" pitchFamily="34" charset="0"/>
                <a:cs typeface="Arial" panose="020B0604020202020204" pitchFamily="34" charset="0"/>
              </a:rPr>
              <a:t> бизнес институты</a:t>
            </a:r>
          </a:p>
          <a:p>
            <a:r>
              <a:rPr lang="ru-RU" altLang="ru-RU" sz="3200" dirty="0" err="1">
                <a:latin typeface="Arial" panose="020B0604020202020204" pitchFamily="34" charset="0"/>
                <a:cs typeface="Arial" panose="020B0604020202020204" pitchFamily="34" charset="0"/>
              </a:rPr>
              <a:t>Ақпараттың</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негізгі</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көзі</a:t>
            </a:r>
            <a:endParaRPr lang="ru-RU" altLang="ru-RU" sz="3200" dirty="0">
              <a:latin typeface="Arial" panose="020B0604020202020204" pitchFamily="34" charset="0"/>
              <a:cs typeface="Arial" panose="020B0604020202020204" pitchFamily="34" charset="0"/>
            </a:endParaRPr>
          </a:p>
          <a:p>
            <a:r>
              <a:rPr lang="ru-RU" altLang="ru-RU" sz="3200" dirty="0" err="1">
                <a:latin typeface="Arial" panose="020B0604020202020204" pitchFamily="34" charset="0"/>
                <a:cs typeface="Arial" panose="020B0604020202020204" pitchFamily="34" charset="0"/>
              </a:rPr>
              <a:t>Қоғамдық</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өмірді</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ұйымдастырудың</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құралы</a:t>
            </a:r>
            <a:endParaRPr lang="ru-RU" altLang="ru-RU" sz="3200" dirty="0">
              <a:latin typeface="Arial" panose="020B0604020202020204" pitchFamily="34" charset="0"/>
              <a:cs typeface="Arial" panose="020B0604020202020204" pitchFamily="34" charset="0"/>
            </a:endParaRPr>
          </a:p>
          <a:p>
            <a:r>
              <a:rPr lang="ru-RU" altLang="ru-RU" sz="3200" dirty="0" err="1">
                <a:latin typeface="Arial" panose="020B0604020202020204" pitchFamily="34" charset="0"/>
                <a:cs typeface="Arial" panose="020B0604020202020204" pitchFamily="34" charset="0"/>
              </a:rPr>
              <a:t>Көңіл</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көтеруге</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жұмыс</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істеуге</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сауда</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жасауға</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арналған</a:t>
            </a:r>
            <a:r>
              <a:rPr lang="ru-RU" altLang="ru-RU" sz="3200" dirty="0">
                <a:latin typeface="Arial" panose="020B0604020202020204" pitchFamily="34" charset="0"/>
                <a:cs typeface="Arial" panose="020B0604020202020204" pitchFamily="34" charset="0"/>
              </a:rPr>
              <a:t> орта</a:t>
            </a:r>
          </a:p>
          <a:p>
            <a:r>
              <a:rPr lang="ru-RU" altLang="ru-RU" sz="3200" dirty="0" err="1">
                <a:latin typeface="Arial" panose="020B0604020202020204" pitchFamily="34" charset="0"/>
                <a:cs typeface="Arial" panose="020B0604020202020204" pitchFamily="34" charset="0"/>
              </a:rPr>
              <a:t>Амбицияларды</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жүзеге</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асыруға</a:t>
            </a:r>
            <a:r>
              <a:rPr lang="ru-RU" altLang="ru-RU" sz="3200" dirty="0">
                <a:latin typeface="Arial" panose="020B0604020202020204" pitchFamily="34" charset="0"/>
                <a:cs typeface="Arial" panose="020B0604020202020204" pitchFamily="34" charset="0"/>
              </a:rPr>
              <a:t> </a:t>
            </a:r>
            <a:r>
              <a:rPr lang="ru-RU" altLang="ru-RU" sz="3200" dirty="0" err="1">
                <a:latin typeface="Arial" panose="020B0604020202020204" pitchFamily="34" charset="0"/>
                <a:cs typeface="Arial" panose="020B0604020202020204" pitchFamily="34" charset="0"/>
              </a:rPr>
              <a:t>арналған</a:t>
            </a:r>
            <a:r>
              <a:rPr lang="ru-RU" altLang="ru-RU" sz="3200" dirty="0">
                <a:latin typeface="Arial" panose="020B0604020202020204" pitchFamily="34" charset="0"/>
                <a:cs typeface="Arial" panose="020B0604020202020204" pitchFamily="34" charset="0"/>
              </a:rPr>
              <a:t> орта</a:t>
            </a:r>
            <a:endParaRPr lang="en-US" altLang="ru-RU" sz="3200"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9403" y="523578"/>
            <a:ext cx="1619476" cy="1465263"/>
          </a:xfrm>
          <a:prstGeom prst="rect">
            <a:avLst/>
          </a:prstGeom>
        </p:spPr>
      </p:pic>
    </p:spTree>
    <p:extLst>
      <p:ext uri="{BB962C8B-B14F-4D97-AF65-F5344CB8AC3E}">
        <p14:creationId xmlns:p14="http://schemas.microsoft.com/office/powerpoint/2010/main" val="984878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19669" y="274639"/>
            <a:ext cx="8462731" cy="1143000"/>
          </a:xfrm>
        </p:spPr>
        <p:txBody>
          <a:bodyPr>
            <a:normAutofit fontScale="90000"/>
          </a:bodyPr>
          <a:lstStyle/>
          <a:p>
            <a:r>
              <a:rPr lang="ru-RU" sz="3600" b="1" dirty="0" err="1">
                <a:latin typeface="Arial" panose="020B0604020202020204" pitchFamily="34" charset="0"/>
                <a:cs typeface="Arial" panose="020B0604020202020204" pitchFamily="34" charset="0"/>
              </a:rPr>
              <a:t>Жүйедегі</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революциялық</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өзгерістер</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ақпаратты</a:t>
            </a:r>
            <a:r>
              <a:rPr lang="ru-RU" sz="3600" b="1" dirty="0">
                <a:latin typeface="Arial" panose="020B0604020202020204" pitchFamily="34" charset="0"/>
                <a:cs typeface="Arial" panose="020B0604020202020204" pitchFamily="34" charset="0"/>
              </a:rPr>
              <a:t> беру, </a:t>
            </a:r>
            <a:r>
              <a:rPr lang="ru-RU" sz="3600" b="1" dirty="0" err="1">
                <a:latin typeface="Arial" panose="020B0604020202020204" pitchFamily="34" charset="0"/>
                <a:cs typeface="Arial" panose="020B0604020202020204" pitchFamily="34" charset="0"/>
              </a:rPr>
              <a:t>сақтау</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және</a:t>
            </a:r>
            <a:r>
              <a:rPr lang="ru-RU" sz="3600" b="1" dirty="0">
                <a:latin typeface="Arial" panose="020B0604020202020204" pitchFamily="34" charset="0"/>
                <a:cs typeface="Arial" panose="020B0604020202020204" pitchFamily="34" charset="0"/>
              </a:rPr>
              <a:t> </a:t>
            </a:r>
            <a:r>
              <a:rPr lang="ru-RU" sz="3600" b="1" dirty="0" err="1">
                <a:latin typeface="Arial" panose="020B0604020202020204" pitchFamily="34" charset="0"/>
                <a:cs typeface="Arial" panose="020B0604020202020204" pitchFamily="34" charset="0"/>
              </a:rPr>
              <a:t>түрлендіру</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09600" y="1892829"/>
            <a:ext cx="10972800" cy="4233335"/>
          </a:xfrm>
        </p:spPr>
        <p:txBody>
          <a:bodyPr>
            <a:normAutofit/>
          </a:bodyPr>
          <a:lstStyle/>
          <a:p>
            <a:r>
              <a:rPr lang="ru-RU" altLang="ru-RU" dirty="0" err="1">
                <a:latin typeface="Arial" panose="020B0604020202020204" pitchFamily="34" charset="0"/>
                <a:cs typeface="Arial" panose="020B0604020202020204" pitchFamily="34" charset="0"/>
              </a:rPr>
              <a:t>Жанды</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сөйлеу</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тілін</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құру</a:t>
            </a:r>
            <a:endParaRPr lang="ru-RU" altLang="ru-RU" dirty="0">
              <a:latin typeface="Arial" panose="020B0604020202020204" pitchFamily="34" charset="0"/>
              <a:cs typeface="Arial" panose="020B0604020202020204" pitchFamily="34" charset="0"/>
            </a:endParaRPr>
          </a:p>
          <a:p>
            <a:r>
              <a:rPr lang="ru-RU" altLang="ru-RU" dirty="0" err="1">
                <a:latin typeface="Arial" panose="020B0604020202020204" pitchFamily="34" charset="0"/>
                <a:cs typeface="Arial" panose="020B0604020202020204" pitchFamily="34" charset="0"/>
              </a:rPr>
              <a:t>Жазу</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өнертабысы</a:t>
            </a:r>
            <a:endParaRPr lang="ru-RU" altLang="ru-RU" dirty="0">
              <a:latin typeface="Arial" panose="020B0604020202020204" pitchFamily="34" charset="0"/>
              <a:cs typeface="Arial" panose="020B0604020202020204" pitchFamily="34" charset="0"/>
            </a:endParaRPr>
          </a:p>
          <a:p>
            <a:r>
              <a:rPr lang="ru-RU" altLang="ru-RU" dirty="0">
                <a:latin typeface="Arial" panose="020B0604020202020204" pitchFamily="34" charset="0"/>
                <a:cs typeface="Arial" panose="020B0604020202020204" pitchFamily="34" charset="0"/>
              </a:rPr>
              <a:t>Типография</a:t>
            </a:r>
          </a:p>
          <a:p>
            <a:r>
              <a:rPr lang="ru-RU" altLang="ru-RU" dirty="0" err="1">
                <a:latin typeface="Arial" panose="020B0604020202020204" pitchFamily="34" charset="0"/>
                <a:cs typeface="Arial" panose="020B0604020202020204" pitchFamily="34" charset="0"/>
              </a:rPr>
              <a:t>Электрлік</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технологияларға</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негізделген</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телекоммуникациялық</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жүйелерді</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ойлап</a:t>
            </a:r>
            <a:r>
              <a:rPr lang="ru-RU" altLang="ru-RU" dirty="0">
                <a:latin typeface="Arial" panose="020B0604020202020204" pitchFamily="34" charset="0"/>
                <a:cs typeface="Arial" panose="020B0604020202020204" pitchFamily="34" charset="0"/>
              </a:rPr>
              <a:t> табу (телеграф, телефон, радио, </a:t>
            </a:r>
            <a:r>
              <a:rPr lang="ru-RU" altLang="ru-RU" dirty="0" err="1">
                <a:latin typeface="Arial" panose="020B0604020202020204" pitchFamily="34" charset="0"/>
                <a:cs typeface="Arial" panose="020B0604020202020204" pitchFamily="34" charset="0"/>
              </a:rPr>
              <a:t>теледидар</a:t>
            </a:r>
            <a:r>
              <a:rPr lang="ru-RU" altLang="ru-RU" dirty="0">
                <a:latin typeface="Arial" panose="020B0604020202020204" pitchFamily="34" charset="0"/>
                <a:cs typeface="Arial" panose="020B0604020202020204" pitchFamily="34" charset="0"/>
              </a:rPr>
              <a:t>)</a:t>
            </a:r>
          </a:p>
          <a:p>
            <a:r>
              <a:rPr lang="ru-RU" altLang="ru-RU" dirty="0" err="1">
                <a:latin typeface="Arial" panose="020B0604020202020204" pitchFamily="34" charset="0"/>
                <a:cs typeface="Arial" panose="020B0604020202020204" pitchFamily="34" charset="0"/>
              </a:rPr>
              <a:t>Жоғары</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жылдамдықты</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есептеу</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және</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байланыс</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желілерінің</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пайда</a:t>
            </a:r>
            <a:r>
              <a:rPr lang="ru-RU" altLang="ru-RU" dirty="0">
                <a:latin typeface="Arial" panose="020B0604020202020204" pitchFamily="34" charset="0"/>
                <a:cs typeface="Arial" panose="020B0604020202020204" pitchFamily="34" charset="0"/>
              </a:rPr>
              <a:t> </a:t>
            </a:r>
            <a:r>
              <a:rPr lang="ru-RU" altLang="ru-RU" dirty="0" err="1">
                <a:latin typeface="Arial" panose="020B0604020202020204" pitchFamily="34" charset="0"/>
                <a:cs typeface="Arial" panose="020B0604020202020204" pitchFamily="34" charset="0"/>
              </a:rPr>
              <a:t>болуы</a:t>
            </a:r>
            <a:r>
              <a:rPr lang="ru-RU" altLang="ru-RU" dirty="0">
                <a:latin typeface="Arial" panose="020B0604020202020204" pitchFamily="34" charset="0"/>
                <a:cs typeface="Arial" panose="020B0604020202020204" pitchFamily="34" charset="0"/>
              </a:rPr>
              <a:t> (Интернет)</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1" y="177590"/>
            <a:ext cx="1619476" cy="1465263"/>
          </a:xfrm>
          <a:prstGeom prst="rect">
            <a:avLst/>
          </a:prstGeom>
        </p:spPr>
      </p:pic>
    </p:spTree>
    <p:extLst>
      <p:ext uri="{BB962C8B-B14F-4D97-AF65-F5344CB8AC3E}">
        <p14:creationId xmlns:p14="http://schemas.microsoft.com/office/powerpoint/2010/main" val="2701660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55573" y="260648"/>
            <a:ext cx="9601067" cy="1143000"/>
          </a:xfrm>
        </p:spPr>
        <p:txBody>
          <a:bodyPr>
            <a:normAutofit fontScale="90000"/>
          </a:bodyPr>
          <a:lstStyle/>
          <a:p>
            <a:r>
              <a:rPr lang="ru-RU" sz="4267" b="1" dirty="0" err="1">
                <a:latin typeface="Arial" panose="020B0604020202020204" pitchFamily="34" charset="0"/>
                <a:cs typeface="Arial" panose="020B0604020202020204" pitchFamily="34" charset="0"/>
              </a:rPr>
              <a:t>Бұқаралық</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ақпарат</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құралдарының</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дамуы</a:t>
            </a:r>
            <a:endParaRPr lang="ru-RU" sz="4267"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31371" y="1988840"/>
            <a:ext cx="11260832" cy="4525963"/>
          </a:xfrm>
        </p:spPr>
        <p:txBody>
          <a:bodyPr>
            <a:noAutofit/>
          </a:bodyPr>
          <a:lstStyle/>
          <a:p>
            <a:pPr marL="0" indent="0">
              <a:buNone/>
              <a:defRPr/>
            </a:pPr>
            <a:r>
              <a:rPr lang="ru-RU" sz="2133" b="1" dirty="0">
                <a:solidFill>
                  <a:srgbClr val="376092"/>
                </a:solidFill>
                <a:latin typeface="Arial" panose="020B0604020202020204" pitchFamily="34" charset="0"/>
                <a:cs typeface="Arial" panose="020B0604020202020204" pitchFamily="34" charset="0"/>
              </a:rPr>
              <a:t>1446 БАРЛЫҒЫНЫҢ БАСТАЛУЫ:</a:t>
            </a:r>
          </a:p>
          <a:p>
            <a:pPr marL="0" indent="0">
              <a:buNone/>
              <a:defRPr/>
            </a:pPr>
            <a:r>
              <a:rPr lang="ru-RU" sz="2133" dirty="0" err="1">
                <a:latin typeface="Arial" panose="020B0604020202020204" pitchFamily="34" charset="0"/>
                <a:cs typeface="Arial" panose="020B0604020202020204" pitchFamily="34" charset="0"/>
              </a:rPr>
              <a:t>Страсбургтегі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Йоханнес</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Гутенберг</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баспа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материалдарын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жаппай</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шығаруға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мүмкіндік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беретін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баспа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машинасын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ойлап</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тапты</a:t>
            </a:r>
            <a:r>
              <a:rPr lang="ru-RU" sz="2133" b="1" dirty="0">
                <a:solidFill>
                  <a:srgbClr val="376092"/>
                </a:solidFill>
                <a:latin typeface="Arial" panose="020B0604020202020204" pitchFamily="34" charset="0"/>
                <a:cs typeface="Arial" panose="020B0604020202020204" pitchFamily="34" charset="0"/>
              </a:rPr>
              <a:t>.</a:t>
            </a:r>
          </a:p>
          <a:p>
            <a:pPr marL="0" indent="0">
              <a:buNone/>
              <a:defRPr/>
            </a:pPr>
            <a:r>
              <a:rPr lang="ru-RU" sz="2133" b="1" dirty="0">
                <a:solidFill>
                  <a:srgbClr val="376092"/>
                </a:solidFill>
                <a:latin typeface="Arial" panose="020B0604020202020204" pitchFamily="34" charset="0"/>
                <a:cs typeface="Arial" panose="020B0604020202020204" pitchFamily="34" charset="0"/>
              </a:rPr>
              <a:t>1455 КІТАП</a:t>
            </a:r>
          </a:p>
          <a:p>
            <a:pPr marL="0" indent="0">
              <a:buNone/>
              <a:defRPr/>
            </a:pPr>
            <a:r>
              <a:rPr lang="ru-RU" sz="2133" dirty="0" err="1">
                <a:latin typeface="Arial" panose="020B0604020202020204" pitchFamily="34" charset="0"/>
                <a:cs typeface="Arial" panose="020B0604020202020204" pitchFamily="34" charset="0"/>
              </a:rPr>
              <a:t>Йоханнес</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Гутенберг</a:t>
            </a:r>
            <a:r>
              <a:rPr lang="ru-RU" sz="2133" dirty="0">
                <a:latin typeface="Arial" panose="020B0604020202020204" pitchFamily="34" charset="0"/>
                <a:cs typeface="Arial" panose="020B0604020202020204" pitchFamily="34" charset="0"/>
              </a:rPr>
              <a:t> 42 </a:t>
            </a:r>
            <a:r>
              <a:rPr lang="ru-RU" sz="2133" dirty="0" err="1">
                <a:latin typeface="Arial" panose="020B0604020202020204" pitchFamily="34" charset="0"/>
                <a:cs typeface="Arial" panose="020B0604020202020204" pitchFamily="34" charset="0"/>
              </a:rPr>
              <a:t>жолдан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тұратын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Інжілді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жарыққа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шығарды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ол</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басылған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алғашқы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кітап</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болды</a:t>
            </a:r>
            <a:r>
              <a:rPr lang="ru-RU" sz="2133" dirty="0">
                <a:latin typeface="Arial" panose="020B0604020202020204" pitchFamily="34" charset="0"/>
                <a:cs typeface="Arial" panose="020B0604020202020204" pitchFamily="34" charset="0"/>
              </a:rPr>
              <a:t>.</a:t>
            </a:r>
          </a:p>
          <a:p>
            <a:pPr marL="0" indent="0">
              <a:buNone/>
              <a:defRPr/>
            </a:pPr>
            <a:r>
              <a:rPr lang="ru-RU" sz="2133" b="1" dirty="0">
                <a:solidFill>
                  <a:srgbClr val="376092"/>
                </a:solidFill>
                <a:latin typeface="Arial" panose="020B0604020202020204" pitchFamily="34" charset="0"/>
                <a:cs typeface="Arial" panose="020B0604020202020204" pitchFamily="34" charset="0"/>
              </a:rPr>
              <a:t>1690 ГАЗЕТ</a:t>
            </a:r>
          </a:p>
          <a:p>
            <a:pPr marL="0" indent="0">
              <a:buNone/>
              <a:defRPr/>
            </a:pPr>
            <a:r>
              <a:rPr lang="ru-RU" sz="2133" dirty="0">
                <a:latin typeface="Arial" panose="020B0604020202020204" pitchFamily="34" charset="0"/>
                <a:cs typeface="Arial" panose="020B0604020202020204" pitchFamily="34" charset="0"/>
              </a:rPr>
              <a:t>Бен Харрис </a:t>
            </a:r>
            <a:r>
              <a:rPr lang="en-US" sz="2133" dirty="0" err="1">
                <a:latin typeface="Arial" panose="020B0604020202020204" pitchFamily="34" charset="0"/>
                <a:cs typeface="Arial" panose="020B0604020202020204" pitchFamily="34" charset="0"/>
              </a:rPr>
              <a:t>Publick</a:t>
            </a:r>
            <a:r>
              <a:rPr lang="en-US"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деп</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терді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Ағылшын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отарларындағы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алғашқы</a:t>
            </a:r>
            <a:r>
              <a:rPr lang="ru-RU" sz="2133" dirty="0">
                <a:latin typeface="Arial" panose="020B0604020202020204" pitchFamily="34" charset="0"/>
                <a:cs typeface="Arial" panose="020B0604020202020204" pitchFamily="34" charset="0"/>
              </a:rPr>
              <a:t> газет.</a:t>
            </a:r>
          </a:p>
          <a:p>
            <a:pPr marL="0" indent="0">
              <a:buNone/>
              <a:defRPr/>
            </a:pPr>
            <a:r>
              <a:rPr lang="ru-RU" sz="2133" b="1" dirty="0">
                <a:solidFill>
                  <a:srgbClr val="376092"/>
                </a:solidFill>
                <a:latin typeface="Arial" panose="020B0604020202020204" pitchFamily="34" charset="0"/>
                <a:cs typeface="Arial" panose="020B0604020202020204" pitchFamily="34" charset="0"/>
              </a:rPr>
              <a:t>1741 ЖУРНАЛ</a:t>
            </a:r>
          </a:p>
          <a:p>
            <a:pPr marL="0" indent="0">
              <a:buNone/>
              <a:defRPr/>
            </a:pPr>
            <a:r>
              <a:rPr lang="ru-RU" sz="2133" dirty="0">
                <a:latin typeface="Arial" panose="020B0604020202020204" pitchFamily="34" charset="0"/>
                <a:cs typeface="Arial" panose="020B0604020202020204" pitchFamily="34" charset="0"/>
              </a:rPr>
              <a:t>Эндрю </a:t>
            </a:r>
            <a:r>
              <a:rPr lang="ru-RU" sz="2133" dirty="0" err="1">
                <a:latin typeface="Arial" panose="020B0604020202020204" pitchFamily="34" charset="0"/>
                <a:cs typeface="Arial" panose="020B0604020202020204" pitchFamily="34" charset="0"/>
              </a:rPr>
              <a:t>Брэдфорд</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американдық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журналды</a:t>
            </a:r>
            <a:r>
              <a:rPr lang="ru-RU" sz="2133" dirty="0">
                <a:latin typeface="Arial" panose="020B0604020202020204" pitchFamily="34" charset="0"/>
                <a:cs typeface="Arial" panose="020B0604020202020204" pitchFamily="34" charset="0"/>
              </a:rPr>
              <a:t>, ал Бенджамин Франклин </a:t>
            </a:r>
            <a:r>
              <a:rPr lang="ru-RU" sz="2133" dirty="0" err="1">
                <a:latin typeface="Arial" panose="020B0604020202020204" pitchFamily="34" charset="0"/>
                <a:cs typeface="Arial" panose="020B0604020202020204" pitchFamily="34" charset="0"/>
              </a:rPr>
              <a:t>ағылшын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колонияларында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алғашқы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журналдарды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шығарған</a:t>
            </a:r>
            <a:r>
              <a:rPr lang="ru-RU" sz="2133" dirty="0">
                <a:latin typeface="Arial" panose="020B0604020202020204" pitchFamily="34" charset="0"/>
                <a:cs typeface="Arial" panose="020B0604020202020204" pitchFamily="34" charset="0"/>
              </a:rPr>
              <a:t> </a:t>
            </a:r>
            <a:r>
              <a:rPr lang="en-US" sz="2133" dirty="0">
                <a:latin typeface="Arial" panose="020B0604020202020204" pitchFamily="34" charset="0"/>
                <a:cs typeface="Arial" panose="020B0604020202020204" pitchFamily="34" charset="0"/>
              </a:rPr>
              <a:t>General </a:t>
            </a:r>
            <a:r>
              <a:rPr lang="ru-RU" sz="2133" dirty="0" err="1">
                <a:latin typeface="Arial" panose="020B0604020202020204" pitchFamily="34" charset="0"/>
                <a:cs typeface="Arial" panose="020B0604020202020204" pitchFamily="34" charset="0"/>
              </a:rPr>
              <a:t>журналын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шығарды</a:t>
            </a:r>
            <a:r>
              <a:rPr lang="ru-RU" sz="2133" dirty="0">
                <a:latin typeface="Arial" panose="020B0604020202020204" pitchFamily="34" charset="0"/>
                <a:cs typeface="Arial" panose="020B0604020202020204" pitchFamily="34" charset="0"/>
              </a:rPr>
              <a:t>.</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71" y="263729"/>
            <a:ext cx="1619476" cy="1465263"/>
          </a:xfrm>
          <a:prstGeom prst="rect">
            <a:avLst/>
          </a:prstGeom>
        </p:spPr>
      </p:pic>
    </p:spTree>
    <p:extLst>
      <p:ext uri="{BB962C8B-B14F-4D97-AF65-F5344CB8AC3E}">
        <p14:creationId xmlns:p14="http://schemas.microsoft.com/office/powerpoint/2010/main" val="2840153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71" y="263729"/>
            <a:ext cx="1619476" cy="1465263"/>
          </a:xfrm>
          <a:prstGeom prst="rect">
            <a:avLst/>
          </a:prstGeom>
        </p:spPr>
      </p:pic>
      <p:sp>
        <p:nvSpPr>
          <p:cNvPr id="2" name="Объект 1"/>
          <p:cNvSpPr>
            <a:spLocks noGrp="1"/>
          </p:cNvSpPr>
          <p:nvPr>
            <p:ph idx="1"/>
          </p:nvPr>
        </p:nvSpPr>
        <p:spPr>
          <a:xfrm>
            <a:off x="335360" y="1892829"/>
            <a:ext cx="11260832" cy="4525963"/>
          </a:xfrm>
        </p:spPr>
        <p:txBody>
          <a:bodyPr>
            <a:noAutofit/>
          </a:bodyPr>
          <a:lstStyle/>
          <a:p>
            <a:pPr marL="0" indent="0">
              <a:buNone/>
              <a:defRPr/>
            </a:pPr>
            <a:r>
              <a:rPr lang="ru-RU" sz="1867" b="1" dirty="0">
                <a:solidFill>
                  <a:srgbClr val="376092"/>
                </a:solidFill>
                <a:latin typeface="Arial" panose="020B0604020202020204" pitchFamily="34" charset="0"/>
                <a:cs typeface="Arial" panose="020B0604020202020204" pitchFamily="34" charset="0"/>
              </a:rPr>
              <a:t>1877 ДЫБЫС ЖАЗУ</a:t>
            </a:r>
          </a:p>
          <a:p>
            <a:pPr marL="0" indent="0">
              <a:buNone/>
              <a:defRPr/>
            </a:pPr>
            <a:r>
              <a:rPr lang="ru-RU" sz="1867" dirty="0">
                <a:latin typeface="Arial" panose="020B0604020202020204" pitchFamily="34" charset="0"/>
                <a:cs typeface="Arial" panose="020B0604020202020204" pitchFamily="34" charset="0"/>
              </a:rPr>
              <a:t>Томас Эдисон </a:t>
            </a:r>
            <a:r>
              <a:rPr lang="ru-RU" sz="1867" dirty="0" err="1">
                <a:latin typeface="Arial" panose="020B0604020202020204" pitchFamily="34" charset="0"/>
                <a:cs typeface="Arial" panose="020B0604020202020204" pitchFamily="34" charset="0"/>
              </a:rPr>
              <a:t>дыбысты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жазып</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көбейте</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алатын</a:t>
            </a:r>
            <a:r>
              <a:rPr lang="ru-RU" sz="1867" dirty="0">
                <a:latin typeface="Arial" panose="020B0604020202020204" pitchFamily="34" charset="0"/>
                <a:cs typeface="Arial" panose="020B0604020202020204" pitchFamily="34" charset="0"/>
              </a:rPr>
              <a:t> фонограф </a:t>
            </a:r>
            <a:r>
              <a:rPr lang="ru-RU" sz="1867" dirty="0" err="1">
                <a:latin typeface="Arial" panose="020B0604020202020204" pitchFamily="34" charset="0"/>
                <a:cs typeface="Arial" panose="020B0604020202020204" pitchFamily="34" charset="0"/>
              </a:rPr>
              <a:t>ойлап</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тапты</a:t>
            </a:r>
            <a:r>
              <a:rPr lang="ru-RU" sz="1867" dirty="0">
                <a:latin typeface="Arial" panose="020B0604020202020204" pitchFamily="34" charset="0"/>
                <a:cs typeface="Arial" panose="020B0604020202020204" pitchFamily="34" charset="0"/>
              </a:rPr>
              <a:t>.</a:t>
            </a:r>
          </a:p>
          <a:p>
            <a:pPr marL="0" indent="0">
              <a:buNone/>
              <a:defRPr/>
            </a:pPr>
            <a:r>
              <a:rPr lang="ru-RU" sz="1867" b="1" dirty="0">
                <a:solidFill>
                  <a:srgbClr val="376092"/>
                </a:solidFill>
                <a:latin typeface="Arial" panose="020B0604020202020204" pitchFamily="34" charset="0"/>
                <a:cs typeface="Arial" panose="020B0604020202020204" pitchFamily="34" charset="0"/>
              </a:rPr>
              <a:t>1888 КИНО</a:t>
            </a:r>
          </a:p>
          <a:p>
            <a:pPr marL="0" indent="0">
              <a:buNone/>
              <a:defRPr/>
            </a:pPr>
            <a:r>
              <a:rPr lang="ru-RU" sz="1867" dirty="0">
                <a:latin typeface="Arial" panose="020B0604020202020204" pitchFamily="34" charset="0"/>
                <a:cs typeface="Arial" panose="020B0604020202020204" pitchFamily="34" charset="0"/>
              </a:rPr>
              <a:t>Томас Эдисон мен Уильям Диксон </a:t>
            </a:r>
            <a:r>
              <a:rPr lang="ru-RU" sz="1867" dirty="0" err="1">
                <a:latin typeface="Arial" panose="020B0604020202020204" pitchFamily="34" charset="0"/>
                <a:cs typeface="Arial" panose="020B0604020202020204" pitchFamily="34" charset="0"/>
              </a:rPr>
              <a:t>екі</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құрылғы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ойлап</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тапты</a:t>
            </a:r>
            <a:r>
              <a:rPr lang="ru-RU" sz="1867" dirty="0">
                <a:latin typeface="Arial" panose="020B0604020202020204" pitchFamily="34" charset="0"/>
                <a:cs typeface="Arial" panose="020B0604020202020204" pitchFamily="34" charset="0"/>
              </a:rPr>
              <a:t> - «</a:t>
            </a:r>
            <a:r>
              <a:rPr lang="ru-RU" sz="1867" dirty="0" err="1">
                <a:latin typeface="Arial" panose="020B0604020202020204" pitchFamily="34" charset="0"/>
                <a:cs typeface="Arial" panose="020B0604020202020204" pitchFamily="34" charset="0"/>
              </a:rPr>
              <a:t>кинетограф</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жазба</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қозғалысы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түсіру</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құрылғысы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және</a:t>
            </a:r>
            <a:r>
              <a:rPr lang="ru-RU" sz="1867" dirty="0">
                <a:latin typeface="Arial" panose="020B0604020202020204" pitchFamily="34" charset="0"/>
                <a:cs typeface="Arial" panose="020B0604020202020204" pitchFamily="34" charset="0"/>
              </a:rPr>
              <a:t> «кинетоскоп» («</a:t>
            </a:r>
            <a:r>
              <a:rPr lang="ru-RU" sz="1867" dirty="0" err="1">
                <a:latin typeface="Arial" panose="020B0604020202020204" pitchFamily="34" charset="0"/>
                <a:cs typeface="Arial" panose="020B0604020202020204" pitchFamily="34" charset="0"/>
              </a:rPr>
              <a:t>қозғалысты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көрсету</a:t>
            </a:r>
            <a:r>
              <a:rPr lang="ru-RU" sz="1867" dirty="0">
                <a:latin typeface="Arial" panose="020B0604020202020204" pitchFamily="34" charset="0"/>
                <a:cs typeface="Arial" panose="020B0604020202020204" pitchFamily="34" charset="0"/>
              </a:rPr>
              <a:t>»)</a:t>
            </a:r>
          </a:p>
          <a:p>
            <a:pPr marL="0" indent="0">
              <a:buNone/>
              <a:defRPr/>
            </a:pPr>
            <a:r>
              <a:rPr lang="ru-RU" sz="1867" b="1" dirty="0">
                <a:solidFill>
                  <a:srgbClr val="376092"/>
                </a:solidFill>
                <a:latin typeface="Arial" panose="020B0604020202020204" pitchFamily="34" charset="0"/>
                <a:cs typeface="Arial" panose="020B0604020202020204" pitchFamily="34" charset="0"/>
              </a:rPr>
              <a:t>1895 РАДИО</a:t>
            </a:r>
          </a:p>
          <a:p>
            <a:pPr marL="0" indent="0">
              <a:buNone/>
              <a:defRPr/>
            </a:pPr>
            <a:r>
              <a:rPr lang="ru-RU" sz="1867" dirty="0" err="1">
                <a:latin typeface="Arial" panose="020B0604020202020204" pitchFamily="34" charset="0"/>
                <a:cs typeface="Arial" panose="020B0604020202020204" pitchFamily="34" charset="0"/>
              </a:rPr>
              <a:t>Гуглиелмо</a:t>
            </a:r>
            <a:r>
              <a:rPr lang="ru-RU" sz="1867" dirty="0">
                <a:latin typeface="Arial" panose="020B0604020202020204" pitchFamily="34" charset="0"/>
                <a:cs typeface="Arial" panose="020B0604020202020204" pitchFamily="34" charset="0"/>
              </a:rPr>
              <a:t> Маркони </a:t>
            </a:r>
            <a:r>
              <a:rPr lang="ru-RU" sz="1867" dirty="0" err="1">
                <a:latin typeface="Arial" panose="020B0604020202020204" pitchFamily="34" charset="0"/>
                <a:cs typeface="Arial" panose="020B0604020202020204" pitchFamily="34" charset="0"/>
              </a:rPr>
              <a:t>алғашқы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хабарды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радиотолқындар</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арқылы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жіберді</a:t>
            </a:r>
            <a:r>
              <a:rPr lang="ru-RU" sz="1867" dirty="0">
                <a:latin typeface="Arial" panose="020B0604020202020204" pitchFamily="34" charset="0"/>
                <a:cs typeface="Arial" panose="020B0604020202020204" pitchFamily="34" charset="0"/>
              </a:rPr>
              <a:t>.</a:t>
            </a:r>
          </a:p>
          <a:p>
            <a:pPr marL="0" indent="0">
              <a:buNone/>
              <a:defRPr/>
            </a:pPr>
            <a:r>
              <a:rPr lang="ru-RU" sz="1867" b="1" dirty="0">
                <a:solidFill>
                  <a:srgbClr val="376092"/>
                </a:solidFill>
                <a:latin typeface="Arial" panose="020B0604020202020204" pitchFamily="34" charset="0"/>
                <a:cs typeface="Arial" panose="020B0604020202020204" pitchFamily="34" charset="0"/>
              </a:rPr>
              <a:t>1927 </a:t>
            </a:r>
            <a:r>
              <a:rPr lang="ru-RU" sz="1867" b="1" dirty="0" err="1">
                <a:solidFill>
                  <a:srgbClr val="376092"/>
                </a:solidFill>
                <a:latin typeface="Arial" panose="020B0604020202020204" pitchFamily="34" charset="0"/>
                <a:cs typeface="Arial" panose="020B0604020202020204" pitchFamily="34" charset="0"/>
              </a:rPr>
              <a:t>теледидар</a:t>
            </a:r>
            <a:endParaRPr lang="ru-RU" sz="1867" b="1" dirty="0">
              <a:solidFill>
                <a:srgbClr val="376092"/>
              </a:solidFill>
              <a:latin typeface="Arial" panose="020B0604020202020204" pitchFamily="34" charset="0"/>
              <a:cs typeface="Arial" panose="020B0604020202020204" pitchFamily="34" charset="0"/>
            </a:endParaRPr>
          </a:p>
          <a:p>
            <a:pPr marL="0" indent="0">
              <a:buNone/>
              <a:defRPr/>
            </a:pPr>
            <a:r>
              <a:rPr lang="ru-RU" sz="1867" dirty="0" err="1">
                <a:latin typeface="Arial" panose="020B0604020202020204" pitchFamily="34" charset="0"/>
                <a:cs typeface="Arial" panose="020B0604020202020204" pitchFamily="34" charset="0"/>
              </a:rPr>
              <a:t>Фойло</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Фарнсворт</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сурет</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талдағышты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ойлап</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тапты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ол</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катодты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сәуле</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таратушы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түтік</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ол</a:t>
            </a:r>
            <a:r>
              <a:rPr lang="ru-RU" sz="1867" dirty="0">
                <a:latin typeface="Arial" panose="020B0604020202020204" pitchFamily="34" charset="0"/>
                <a:cs typeface="Arial" panose="020B0604020202020204" pitchFamily="34" charset="0"/>
              </a:rPr>
              <a:t> оны </a:t>
            </a:r>
            <a:r>
              <a:rPr lang="ru-RU" sz="1867" dirty="0" err="1">
                <a:latin typeface="Arial" panose="020B0604020202020204" pitchFamily="34" charset="0"/>
                <a:cs typeface="Arial" panose="020B0604020202020204" pitchFamily="34" charset="0"/>
              </a:rPr>
              <a:t>қолданыстағы</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қабылдағышқа</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қосты</a:t>
            </a:r>
            <a:r>
              <a:rPr lang="ru-RU" sz="1867" dirty="0">
                <a:latin typeface="Arial" panose="020B0604020202020204" pitchFamily="34" charset="0"/>
                <a:cs typeface="Arial" panose="020B0604020202020204" pitchFamily="34" charset="0"/>
              </a:rPr>
              <a:t>.</a:t>
            </a:r>
          </a:p>
          <a:p>
            <a:pPr marL="0" indent="0">
              <a:buNone/>
              <a:defRPr/>
            </a:pPr>
            <a:r>
              <a:rPr lang="ru-RU" sz="1867" b="1" dirty="0">
                <a:solidFill>
                  <a:srgbClr val="376092"/>
                </a:solidFill>
                <a:latin typeface="Arial" panose="020B0604020202020204" pitchFamily="34" charset="0"/>
                <a:cs typeface="Arial" panose="020B0604020202020204" pitchFamily="34" charset="0"/>
              </a:rPr>
              <a:t>1969 </a:t>
            </a:r>
            <a:r>
              <a:rPr lang="en-US" sz="1867" b="1" dirty="0">
                <a:solidFill>
                  <a:srgbClr val="376092"/>
                </a:solidFill>
                <a:latin typeface="Arial" panose="020B0604020202020204" pitchFamily="34" charset="0"/>
                <a:cs typeface="Arial" panose="020B0604020202020204" pitchFamily="34" charset="0"/>
              </a:rPr>
              <a:t>INTERNET</a:t>
            </a:r>
          </a:p>
          <a:p>
            <a:pPr marL="0" indent="0">
              <a:buNone/>
              <a:defRPr/>
            </a:pPr>
            <a:r>
              <a:rPr lang="ru-RU" sz="1867" dirty="0">
                <a:latin typeface="Arial" panose="020B0604020202020204" pitchFamily="34" charset="0"/>
                <a:cs typeface="Arial" panose="020B0604020202020204" pitchFamily="34" charset="0"/>
              </a:rPr>
              <a:t>АҚШ </a:t>
            </a:r>
            <a:r>
              <a:rPr lang="ru-RU" sz="1867" dirty="0" err="1">
                <a:latin typeface="Arial" panose="020B0604020202020204" pitchFamily="34" charset="0"/>
                <a:cs typeface="Arial" panose="020B0604020202020204" pitchFamily="34" charset="0"/>
              </a:rPr>
              <a:t>қорғаныс</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министрлігі</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Интернетке</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айналған</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компьютерлік</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желіні</a:t>
            </a:r>
            <a:r>
              <a:rPr lang="ru-RU" sz="1867" dirty="0">
                <a:latin typeface="Arial" panose="020B0604020202020204" pitchFamily="34" charset="0"/>
                <a:cs typeface="Arial" panose="020B0604020202020204" pitchFamily="34" charset="0"/>
              </a:rPr>
              <a:t> </a:t>
            </a:r>
            <a:r>
              <a:rPr lang="ru-RU" sz="1867" dirty="0" err="1">
                <a:latin typeface="Arial" panose="020B0604020202020204" pitchFamily="34" charset="0"/>
                <a:cs typeface="Arial" panose="020B0604020202020204" pitchFamily="34" charset="0"/>
              </a:rPr>
              <a:t>құрды</a:t>
            </a:r>
            <a:r>
              <a:rPr lang="ru-RU" sz="1867" dirty="0">
                <a:latin typeface="Arial" panose="020B0604020202020204" pitchFamily="34" charset="0"/>
                <a:cs typeface="Arial" panose="020B0604020202020204" pitchFamily="34" charset="0"/>
              </a:rPr>
              <a:t>.</a:t>
            </a:r>
            <a:endParaRPr lang="en-US" sz="1867" dirty="0">
              <a:latin typeface="Arial" panose="020B0604020202020204" pitchFamily="34" charset="0"/>
              <a:cs typeface="Arial" panose="020B0604020202020204" pitchFamily="34" charset="0"/>
            </a:endParaRPr>
          </a:p>
        </p:txBody>
      </p:sp>
      <p:sp>
        <p:nvSpPr>
          <p:cNvPr id="3" name="Прямоугольник 2"/>
          <p:cNvSpPr/>
          <p:nvPr/>
        </p:nvSpPr>
        <p:spPr>
          <a:xfrm>
            <a:off x="2543605" y="452670"/>
            <a:ext cx="8160907" cy="1241237"/>
          </a:xfrm>
          <a:prstGeom prst="rect">
            <a:avLst/>
          </a:prstGeom>
        </p:spPr>
        <p:txBody>
          <a:bodyPr wrap="square">
            <a:spAutoFit/>
          </a:bodyPr>
          <a:lstStyle/>
          <a:p>
            <a:pPr algn="ctr"/>
            <a:r>
              <a:rPr lang="ru-RU" sz="3733" b="1" dirty="0" err="1">
                <a:latin typeface="Arial" panose="020B0604020202020204" pitchFamily="34" charset="0"/>
                <a:cs typeface="Arial" panose="020B0604020202020204" pitchFamily="34" charset="0"/>
              </a:rPr>
              <a:t>Бұқаралық</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ақпарат</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құралдарының</a:t>
            </a:r>
            <a:r>
              <a:rPr lang="ru-RU" sz="3733" b="1" dirty="0">
                <a:latin typeface="Arial" panose="020B0604020202020204" pitchFamily="34" charset="0"/>
                <a:cs typeface="Arial" panose="020B0604020202020204" pitchFamily="34" charset="0"/>
              </a:rPr>
              <a:t> </a:t>
            </a:r>
            <a:r>
              <a:rPr lang="ru-RU" sz="3733" b="1" dirty="0" err="1">
                <a:latin typeface="Arial" panose="020B0604020202020204" pitchFamily="34" charset="0"/>
                <a:cs typeface="Arial" panose="020B0604020202020204" pitchFamily="34" charset="0"/>
              </a:rPr>
              <a:t>дамуы</a:t>
            </a:r>
            <a:endParaRPr lang="ru-RU" sz="3733" dirty="0"/>
          </a:p>
        </p:txBody>
      </p:sp>
    </p:spTree>
    <p:extLst>
      <p:ext uri="{BB962C8B-B14F-4D97-AF65-F5344CB8AC3E}">
        <p14:creationId xmlns:p14="http://schemas.microsoft.com/office/powerpoint/2010/main" val="2605566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1637" y="164638"/>
            <a:ext cx="8750763" cy="1359297"/>
          </a:xfrm>
        </p:spPr>
        <p:txBody>
          <a:bodyPr>
            <a:noAutofit/>
          </a:bodyPr>
          <a:lstStyle/>
          <a:p>
            <a:pPr>
              <a:buFontTx/>
              <a:buChar char="-"/>
            </a:pPr>
            <a:r>
              <a:rPr lang="ru-RU" sz="1600" b="1" dirty="0">
                <a:latin typeface="Arial" panose="020B0604020202020204" pitchFamily="34" charset="0"/>
                <a:cs typeface="Arial" panose="020B0604020202020204" pitchFamily="34" charset="0"/>
              </a:rPr>
              <a:t/>
            </a:r>
            <a:br>
              <a:rPr lang="ru-RU" sz="1600" b="1" dirty="0">
                <a:latin typeface="Arial" panose="020B0604020202020204" pitchFamily="34" charset="0"/>
                <a:cs typeface="Arial" panose="020B0604020202020204" pitchFamily="34" charset="0"/>
              </a:rPr>
            </a:br>
            <a:r>
              <a:rPr lang="ru-RU" sz="4267" b="1" dirty="0">
                <a:latin typeface="Arial" panose="020B0604020202020204" pitchFamily="34" charset="0"/>
                <a:cs typeface="Arial" panose="020B0604020202020204" pitchFamily="34" charset="0"/>
              </a:rPr>
              <a:t>БАҚ </a:t>
            </a:r>
            <a:r>
              <a:rPr lang="ru-RU" sz="4267" b="1" dirty="0" err="1">
                <a:latin typeface="Arial" panose="020B0604020202020204" pitchFamily="34" charset="0"/>
                <a:cs typeface="Arial" panose="020B0604020202020204" pitchFamily="34" charset="0"/>
              </a:rPr>
              <a:t>маңыздылығының</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өсу</a:t>
            </a:r>
            <a:r>
              <a:rPr lang="ru-RU" sz="4267" b="1" dirty="0">
                <a:latin typeface="Arial" panose="020B0604020202020204" pitchFamily="34" charset="0"/>
                <a:cs typeface="Arial" panose="020B0604020202020204" pitchFamily="34" charset="0"/>
              </a:rPr>
              <a:t> </a:t>
            </a:r>
            <a:r>
              <a:rPr lang="ru-RU" sz="4267" b="1" dirty="0" err="1">
                <a:latin typeface="Arial" panose="020B0604020202020204" pitchFamily="34" charset="0"/>
                <a:cs typeface="Arial" panose="020B0604020202020204" pitchFamily="34" charset="0"/>
              </a:rPr>
              <a:t>факторлары</a:t>
            </a:r>
            <a:endParaRPr lang="ru-RU" sz="4267"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31371" y="1716655"/>
            <a:ext cx="11521279" cy="4525963"/>
          </a:xfrm>
        </p:spPr>
        <p:txBody>
          <a:bodyPr>
            <a:noAutofit/>
          </a:bodyPr>
          <a:lstStyle/>
          <a:p>
            <a:pPr marL="365751" indent="-365751">
              <a:buFont typeface="Wingdings"/>
              <a:buChar char=""/>
              <a:defRPr/>
            </a:pPr>
            <a:r>
              <a:rPr lang="ru-RU" sz="2133" dirty="0">
                <a:latin typeface="Arial" panose="020B0604020202020204" pitchFamily="34" charset="0"/>
                <a:cs typeface="Arial" panose="020B0604020202020204" pitchFamily="34" charset="0"/>
              </a:rPr>
              <a:t>ҚУАТТЫ АҚПАРАТ РЕСУРСЫ - </a:t>
            </a:r>
            <a:r>
              <a:rPr lang="ru-RU" sz="2133" dirty="0" err="1">
                <a:latin typeface="Arial" panose="020B0604020202020204" pitchFamily="34" charset="0"/>
                <a:cs typeface="Arial" panose="020B0604020202020204" pitchFamily="34" charset="0"/>
              </a:rPr>
              <a:t>көптеген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әлеуметтік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институттардың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жұмысы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үшін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ақпарат</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берудің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негізгі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көзі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және</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көзі</a:t>
            </a:r>
            <a:r>
              <a:rPr lang="ru-RU" sz="2133" dirty="0">
                <a:latin typeface="Arial" panose="020B0604020202020204" pitchFamily="34" charset="0"/>
                <a:cs typeface="Arial" panose="020B0604020202020204" pitchFamily="34" charset="0"/>
              </a:rPr>
              <a:t>;</a:t>
            </a:r>
          </a:p>
          <a:p>
            <a:pPr marL="365751" indent="-365751">
              <a:buFont typeface="Wingdings"/>
              <a:buChar char=""/>
              <a:defRPr/>
            </a:pPr>
            <a:r>
              <a:rPr lang="ru-RU" sz="2133" dirty="0" err="1">
                <a:latin typeface="Arial" panose="020B0604020202020204" pitchFamily="34" charset="0"/>
                <a:cs typeface="Arial" panose="020B0604020202020204" pitchFamily="34" charset="0"/>
              </a:rPr>
              <a:t>Көптеген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ұлттық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және</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халықаралық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іс-шаралар</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өтетін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кеңістік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немесе</a:t>
            </a:r>
            <a:r>
              <a:rPr lang="ru-RU" sz="2133" dirty="0">
                <a:latin typeface="Arial" panose="020B0604020202020204" pitchFamily="34" charset="0"/>
                <a:cs typeface="Arial" panose="020B0604020202020204" pitchFamily="34" charset="0"/>
              </a:rPr>
              <a:t> арена);</a:t>
            </a:r>
          </a:p>
          <a:p>
            <a:pPr marL="365751" indent="-365751">
              <a:buFont typeface="Wingdings"/>
              <a:buChar char=""/>
              <a:defRPr/>
            </a:pPr>
            <a:r>
              <a:rPr lang="ru-RU" sz="2133" dirty="0" err="1">
                <a:latin typeface="Arial" panose="020B0604020202020204" pitchFamily="34" charset="0"/>
                <a:cs typeface="Arial" panose="020B0604020202020204" pitchFamily="34" charset="0"/>
              </a:rPr>
              <a:t>Әлеуметтік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шындықтың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анықтамалары</a:t>
            </a:r>
            <a:r>
              <a:rPr lang="ru-RU" sz="2133" dirty="0">
                <a:latin typeface="Arial" panose="020B0604020202020204" pitchFamily="34" charset="0"/>
                <a:cs typeface="Arial" panose="020B0604020202020204" pitchFamily="34" charset="0"/>
              </a:rPr>
              <a:t> мен </a:t>
            </a:r>
            <a:r>
              <a:rPr lang="ru-RU" sz="2133" dirty="0" err="1">
                <a:latin typeface="Arial" panose="020B0604020202020204" pitchFamily="34" charset="0"/>
                <a:cs typeface="Arial" panose="020B0604020202020204" pitchFamily="34" charset="0"/>
              </a:rPr>
              <a:t>бейнеленуінің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негізгі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көзі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сонымен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қатар</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қоғамның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әртүрлі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әлеуметтік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топтардың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мәдениеті</a:t>
            </a:r>
            <a:r>
              <a:rPr lang="ru-RU" sz="2133" dirty="0">
                <a:latin typeface="Arial" panose="020B0604020202020204" pitchFamily="34" charset="0"/>
                <a:cs typeface="Arial" panose="020B0604020202020204" pitchFamily="34" charset="0"/>
              </a:rPr>
              <a:t> мен </a:t>
            </a:r>
            <a:r>
              <a:rPr lang="ru-RU" sz="2133" dirty="0" err="1">
                <a:latin typeface="Arial" panose="020B0604020202020204" pitchFamily="34" charset="0"/>
                <a:cs typeface="Arial" panose="020B0604020202020204" pitchFamily="34" charset="0"/>
              </a:rPr>
              <a:t>құндылықтарын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өзгерту</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және</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құру</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кеңістігі</a:t>
            </a:r>
            <a:r>
              <a:rPr lang="ru-RU" sz="2133" dirty="0">
                <a:latin typeface="Arial" panose="020B0604020202020204" pitchFamily="34" charset="0"/>
                <a:cs typeface="Arial" panose="020B0604020202020204" pitchFamily="34" charset="0"/>
              </a:rPr>
              <a:t>;</a:t>
            </a:r>
          </a:p>
          <a:p>
            <a:pPr marL="365751" indent="-365751">
              <a:buFont typeface="Wingdings"/>
              <a:buChar char=""/>
              <a:defRPr/>
            </a:pPr>
            <a:r>
              <a:rPr lang="ru-RU" sz="2133" dirty="0" err="1">
                <a:latin typeface="Arial" panose="020B0604020202020204" pitchFamily="34" charset="0"/>
                <a:cs typeface="Arial" panose="020B0604020202020204" pitchFamily="34" charset="0"/>
              </a:rPr>
              <a:t>Даңқ</a:t>
            </a:r>
            <a:r>
              <a:rPr lang="ru-RU" sz="2133" dirty="0">
                <a:latin typeface="Arial" panose="020B0604020202020204" pitchFamily="34" charset="0"/>
                <a:cs typeface="Arial" panose="020B0604020202020204" pitchFamily="34" charset="0"/>
              </a:rPr>
              <a:t> пен </a:t>
            </a:r>
            <a:r>
              <a:rPr lang="ru-RU" sz="2133" dirty="0" err="1">
                <a:latin typeface="Arial" panose="020B0604020202020204" pitchFamily="34" charset="0"/>
                <a:cs typeface="Arial" panose="020B0604020202020204" pitchFamily="34" charset="0"/>
              </a:rPr>
              <a:t>беделді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мәртебенің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сондай-ақ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қоғамдық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аренада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тиімді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өкілдік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етудің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басты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кілті</a:t>
            </a:r>
            <a:r>
              <a:rPr lang="ru-RU" sz="2133" dirty="0">
                <a:latin typeface="Arial" panose="020B0604020202020204" pitchFamily="34" charset="0"/>
                <a:cs typeface="Arial" panose="020B0604020202020204" pitchFamily="34" charset="0"/>
              </a:rPr>
              <a:t>;</a:t>
            </a:r>
          </a:p>
          <a:p>
            <a:pPr marL="365751" indent="-365751">
              <a:buFont typeface="Wingdings"/>
              <a:buChar char=""/>
              <a:defRPr/>
            </a:pPr>
            <a:r>
              <a:rPr lang="ru-RU" sz="2133" dirty="0" err="1">
                <a:latin typeface="Arial" panose="020B0604020202020204" pitchFamily="34" charset="0"/>
                <a:cs typeface="Arial" panose="020B0604020202020204" pitchFamily="34" charset="0"/>
              </a:rPr>
              <a:t>Қоғамдық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көзқарас</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тұрғысынан</a:t>
            </a:r>
            <a:r>
              <a:rPr lang="ru-RU" sz="2133" dirty="0">
                <a:latin typeface="Arial" panose="020B0604020202020204" pitchFamily="34" charset="0"/>
                <a:cs typeface="Arial" panose="020B0604020202020204" pitchFamily="34" charset="0"/>
              </a:rPr>
              <a:t> НОРМАЛДЫ не </a:t>
            </a:r>
            <a:r>
              <a:rPr lang="ru-RU" sz="2133" dirty="0" err="1">
                <a:latin typeface="Arial" panose="020B0604020202020204" pitchFamily="34" charset="0"/>
                <a:cs typeface="Arial" panose="020B0604020202020204" pitchFamily="34" charset="0"/>
              </a:rPr>
              <a:t>болатынын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критериймен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қамтамасыз</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ететін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қоғамдық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тәртіп</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жүйесінің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қайнар</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көзі</a:t>
            </a:r>
            <a:r>
              <a:rPr lang="ru-RU" sz="2133" dirty="0">
                <a:latin typeface="Arial" panose="020B0604020202020204" pitchFamily="34" charset="0"/>
                <a:cs typeface="Arial" panose="020B0604020202020204" pitchFamily="34" charset="0"/>
              </a:rPr>
              <a:t>.</a:t>
            </a:r>
          </a:p>
          <a:p>
            <a:pPr marL="365751" indent="-365751">
              <a:buFont typeface="Wingdings"/>
              <a:buChar char=""/>
              <a:defRPr/>
            </a:pPr>
            <a:r>
              <a:rPr lang="ru-RU" sz="2133" dirty="0" err="1">
                <a:latin typeface="Arial" panose="020B0604020202020204" pitchFamily="34" charset="0"/>
                <a:cs typeface="Arial" panose="020B0604020202020204" pitchFamily="34" charset="0"/>
              </a:rPr>
              <a:t>Бұқаралық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ақпарат</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құралдары</a:t>
            </a:r>
            <a:r>
              <a:rPr lang="ru-RU" sz="2133" dirty="0">
                <a:latin typeface="Arial" panose="020B0604020202020204" pitchFamily="34" charset="0"/>
                <a:cs typeface="Arial" panose="020B0604020202020204" pitchFamily="34" charset="0"/>
              </a:rPr>
              <a:t> бос </a:t>
            </a:r>
            <a:r>
              <a:rPr lang="ru-RU" sz="2133" dirty="0" err="1">
                <a:latin typeface="Arial" panose="020B0604020202020204" pitchFamily="34" charset="0"/>
                <a:cs typeface="Arial" panose="020B0604020202020204" pitchFamily="34" charset="0"/>
              </a:rPr>
              <a:t>уақытында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белсенділіктің</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орталығын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білдіреді</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демек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Көңіл</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көтеру</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құралы</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болып</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табылады</a:t>
            </a:r>
            <a:r>
              <a:rPr lang="ru-RU" sz="2133" dirty="0">
                <a:latin typeface="Arial" panose="020B0604020202020204" pitchFamily="34" charset="0"/>
                <a:cs typeface="Arial" panose="020B0604020202020204" pitchFamily="34" charset="0"/>
              </a:rPr>
              <a:t>.</a:t>
            </a:r>
          </a:p>
          <a:p>
            <a:pPr marL="365751" indent="-365751">
              <a:buFont typeface="Wingdings"/>
              <a:buChar char=""/>
              <a:defRPr/>
            </a:pPr>
            <a:r>
              <a:rPr lang="ru-RU" sz="2133" dirty="0" err="1">
                <a:latin typeface="Arial" panose="020B0604020202020204" pitchFamily="34" charset="0"/>
                <a:cs typeface="Arial" panose="020B0604020202020204" pitchFamily="34" charset="0"/>
              </a:rPr>
              <a:t>Бұқаралық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ақпарат</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құралдары</a:t>
            </a:r>
            <a:r>
              <a:rPr lang="ru-RU" sz="2133" dirty="0">
                <a:latin typeface="Arial" panose="020B0604020202020204" pitchFamily="34" charset="0"/>
                <a:cs typeface="Arial" panose="020B0604020202020204" pitchFamily="34" charset="0"/>
              </a:rPr>
              <a:t> - </a:t>
            </a:r>
            <a:r>
              <a:rPr lang="ru-RU" sz="2133" dirty="0" err="1">
                <a:latin typeface="Arial" panose="020B0604020202020204" pitchFamily="34" charset="0"/>
                <a:cs typeface="Arial" panose="020B0604020202020204" pitchFamily="34" charset="0"/>
              </a:rPr>
              <a:t>бұл</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жұмыспен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қамтылуға</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мүмкіндік</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беретін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және</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көптеген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экономикалық</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тиімділіктер</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беретін</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өсіп</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келе</a:t>
            </a:r>
            <a:r>
              <a:rPr lang="ru-RU" sz="2133" dirty="0">
                <a:latin typeface="Arial" panose="020B0604020202020204" pitchFamily="34" charset="0"/>
                <a:cs typeface="Arial" panose="020B0604020202020204" pitchFamily="34" charset="0"/>
              </a:rPr>
              <a:t> </a:t>
            </a:r>
            <a:r>
              <a:rPr lang="ru-RU" sz="2133" dirty="0" err="1">
                <a:latin typeface="Arial" panose="020B0604020202020204" pitchFamily="34" charset="0"/>
                <a:cs typeface="Arial" panose="020B0604020202020204" pitchFamily="34" charset="0"/>
              </a:rPr>
              <a:t>жатқан</a:t>
            </a:r>
            <a:r>
              <a:rPr lang="ru-RU" sz="2133" dirty="0">
                <a:latin typeface="Arial" panose="020B0604020202020204" pitchFamily="34" charset="0"/>
                <a:cs typeface="Arial" panose="020B0604020202020204" pitchFamily="34" charset="0"/>
              </a:rPr>
              <a:t> ӨНДІРІС.</a:t>
            </a:r>
            <a:endParaRPr lang="en-US" sz="2133" dirty="0">
              <a:latin typeface="Arial" panose="020B0604020202020204" pitchFamily="34" charset="0"/>
              <a:cs typeface="Arial" panose="020B0604020202020204" pitchFamily="34"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371" y="235546"/>
            <a:ext cx="1619476" cy="1465263"/>
          </a:xfrm>
          <a:prstGeom prst="rect">
            <a:avLst/>
          </a:prstGeom>
        </p:spPr>
      </p:pic>
    </p:spTree>
    <p:extLst>
      <p:ext uri="{BB962C8B-B14F-4D97-AF65-F5344CB8AC3E}">
        <p14:creationId xmlns:p14="http://schemas.microsoft.com/office/powerpoint/2010/main" val="213584807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1541</Words>
  <Application>Microsoft Office PowerPoint</Application>
  <PresentationFormat>Широкоэкранный</PresentationFormat>
  <Paragraphs>134</Paragraphs>
  <Slides>28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28</vt:i4>
      </vt:variant>
    </vt:vector>
  </HeadingPairs>
  <TitlesOfParts>
    <vt:vector size="34" baseType="lpstr">
      <vt:lpstr>Arial</vt:lpstr>
      <vt:lpstr>Calibri</vt:lpstr>
      <vt:lpstr>Calibri Light</vt:lpstr>
      <vt:lpstr>Times New Roman</vt:lpstr>
      <vt:lpstr>Wingdings</vt:lpstr>
      <vt:lpstr>Тема Office</vt:lpstr>
      <vt:lpstr>ӘЛ-ФАРАБИ АТЫНДАҒЫ ҚАЗАҚ ҰЛТТЫҚ УНИВЕРСИТЕТІ</vt:lpstr>
      <vt:lpstr>Презентация PowerPoint</vt:lpstr>
      <vt:lpstr>Бұқаралық коммуникацияның негізгі сипаттамалары</vt:lpstr>
      <vt:lpstr>Бұқаралық коммуникацияның анықтамасы</vt:lpstr>
      <vt:lpstr>Бұқаралық коммуникация</vt:lpstr>
      <vt:lpstr>Жүйедегі революциялық өзгерістер, ақпаратты беру, сақтау және түрлендіру</vt:lpstr>
      <vt:lpstr>Бұқаралық ақпарат құралдарының дамуы</vt:lpstr>
      <vt:lpstr>Презентация PowerPoint</vt:lpstr>
      <vt:lpstr> БАҚ маңыздылығының өсу факторлары</vt:lpstr>
      <vt:lpstr>Ақпараттық қоғам процестері</vt:lpstr>
      <vt:lpstr> Бұқаралық ақпарат құралдары «сандық түрде»</vt:lpstr>
      <vt:lpstr>БАҚ мен аудитория арасындағы қарым-қатынас </vt:lpstr>
      <vt:lpstr>БАҚ мен аудитория арасындағы қарым-қатынас </vt:lpstr>
      <vt:lpstr>БАҚ-та кез келген PR компания драматикалық көрініс қағида- лары бойынша дамып отырады. Оған басты кейіпкер (протагонист) жəне жауыз кейіпкер (антагонист) қатысып, кейіпкердің əрдайым басынан кешіретін оқиғалары мен қиындықтары болады. Сайлау алды компания да көрініс, спектакль тəріздес. Жағдайдың немесе мифологиялық белгілердің бейсаналық жəне жекелей алғанда – массалық санаға мінез-құлқын көрсете алады</vt:lpstr>
      <vt:lpstr>Қамқор.</vt:lpstr>
      <vt:lpstr>Қожа немесе Мырза. </vt:lpstr>
      <vt:lpstr>Авторитет.</vt:lpstr>
      <vt:lpstr>Виртуоз немесе Ловкач. </vt:lpstr>
      <vt:lpstr>Жын.</vt:lpstr>
      <vt:lpstr>Барлық мүмкін болған саяси мифтің сюжеттері негізгі төрт тақырыпты көрсете алады: </vt:lpstr>
      <vt:lpstr>"Саяси PR" ұғымы.</vt:lpstr>
      <vt:lpstr>PR қызметтерінің қызметі</vt:lpstr>
      <vt:lpstr>PR қызметтерінің қызметі</vt:lpstr>
      <vt:lpstr>PR саласындағы іс-шаралардың бес негізгі шарттары бар:</vt:lpstr>
      <vt:lpstr>Саяси PR</vt:lpstr>
      <vt:lpstr>Кез-келген PR субъектісінің БАҚ-пен қарым-қатынас саласы (басқаша айтқанда, Mediarelations) мыналарды қамтиды:</vt:lpstr>
      <vt:lpstr>PR құжаттары маман, бақыланатын және бақыланбайтын ақпарат</vt:lpstr>
      <vt:lpstr>      Қолданылған әдебиет : Абжаппарова А.А. Позиционирование органов исполнительной власти в медиапространстве: теория и практика (на примере Министерства образования и науки Республики Казахстан и Министерства образования и науки Российской Федерации): монография. Қазақ университеті. Алматы 2018. 146с. Деркач, А. А. Политическая психология : учебник для бакалавров / А. А. Деркач, Л. Г. Лаптев. — 2-е изд., перераб. и доп. — М. : Издательство Юрайт, 2017. — 591 с. — Серия : Бакалавр. Базовый курс. Овчинникова А.М., Шульга Н.В. Основы имиджелогии: Конспект лекций / А.М. Овчинникова, Н.В. Шульга; Омский гос. ун-т путей сообщения. Омск, 2019. 55 с. Беляева, М. А, Самкова, В. А. А35 АЗЫ ИМИДЖЕЛОГИИ: имидж личности, организации, территории [Текст] : учебное пособие для вузов / М. А. Беляева, В. А. Самкова ; Урал. гос. пед. ун-т. – Екатеринбург, 2016. – 184 с. Имидж политика: проблемы формирования, продвижения и исследования : коллективная монография / [под ред. В.Н. Васильевой, Г.В Жигуновой]. – Мурманск : МАГУ, 2016. – 183 с. Имидж Беларуси: становление, состояние, продвижение : монография / М. А. Слемнёв [и др.], О. В. Вожгурова [и др.] ; под науч. ред. М. А. Слемнёва. – Витебск : ВГУ имени П. М. Машерова, 2020. – 198. Ким,Л.М. Саяси имиджелогия [мәтін]: оқұ құралы / Л.М. Ким, Д.Е. Ақболат.- Алматы, 2013.- 188. Имиджелогия [Мәтін] : оқулық / О. Тұржан,; [Л.Н.Гумилев атын. Еуразия ұлттық ун-ті] - Астана : [б. ж.], 2019 . - 177 б. Библиогр.: 174-177 б. Имиджелогия - Тұржан, О.... (kazneb.kz); Тлепбергенова А.А. Страновой имидж: учебное пособие для студентов бакалавриата университетов, обучающихся по специальностям «Журналистика», «Связь с общественностью». – Алматы: Қазақ университеті, 2011. – 78 с.</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Абжаппарова Айгуль</dc:creator>
  <cp:lastModifiedBy>aigul.abzhapparova@gmail.com</cp:lastModifiedBy>
  <cp:revision>44</cp:revision>
  <dcterms:created xsi:type="dcterms:W3CDTF">2021-01-25T08:46:53Z</dcterms:created>
  <dcterms:modified xsi:type="dcterms:W3CDTF">2021-03-29T10:46:01Z</dcterms:modified>
</cp:coreProperties>
</file>